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84" r:id="rId5"/>
    <p:sldId id="262" r:id="rId6"/>
    <p:sldId id="278" r:id="rId7"/>
    <p:sldId id="264" r:id="rId8"/>
    <p:sldId id="265" r:id="rId9"/>
    <p:sldId id="259" r:id="rId10"/>
    <p:sldId id="286" r:id="rId11"/>
    <p:sldId id="260" r:id="rId12"/>
    <p:sldId id="282" r:id="rId13"/>
    <p:sldId id="283" r:id="rId14"/>
    <p:sldId id="288" r:id="rId15"/>
    <p:sldId id="268" r:id="rId16"/>
    <p:sldId id="270" r:id="rId17"/>
    <p:sldId id="271" r:id="rId18"/>
    <p:sldId id="291" r:id="rId19"/>
    <p:sldId id="292" r:id="rId20"/>
    <p:sldId id="293" r:id="rId21"/>
    <p:sldId id="274" r:id="rId22"/>
    <p:sldId id="277" r:id="rId23"/>
    <p:sldId id="290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8C80D-969C-4669-8CCB-83C4DEB5D6A7}" v="53" dt="2022-05-22T18:52:13.596"/>
    <p1510:client id="{2FA907BE-CDDF-5C8E-A126-8961B87B9B8E}" v="2" dt="2022-05-22T10:39:44.608"/>
    <p1510:client id="{4BA1E457-718B-27C6-F7ED-C43275E1CD6D}" v="487" dt="2022-05-22T17:41:54.468"/>
    <p1510:client id="{694114D4-80BB-F5B6-76B0-9420B89DF511}" v="978" dt="2022-05-22T14:05:51.678"/>
    <p1510:client id="{69E0A229-69F7-7C90-4DB1-F908AC08CEF3}" v="1" dt="2022-05-22T19:25:27.665"/>
    <p1510:client id="{6E32D089-8A93-432E-A1A7-8E83E15E7EC1}" v="545" dt="2022-05-22T10:19:48.314"/>
    <p1510:client id="{7483E9F3-9FD0-CDFD-7418-96ECD71FD780}" v="268" dt="2022-06-01T08:11:54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9290C1-64D6-45C2-AAF7-C1A0A6F90EA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7B9AF30-3933-44BF-8B80-F39CC5AA79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Why choose Atari Breakout?</a:t>
          </a:r>
        </a:p>
      </dgm:t>
    </dgm:pt>
    <dgm:pt modelId="{964631C5-60F3-4F6D-B7B7-E67A790F53F9}" type="parTrans" cxnId="{053C390D-900F-4BE9-B598-0EA9A489640B}">
      <dgm:prSet/>
      <dgm:spPr/>
      <dgm:t>
        <a:bodyPr/>
        <a:lstStyle/>
        <a:p>
          <a:endParaRPr lang="en-US"/>
        </a:p>
      </dgm:t>
    </dgm:pt>
    <dgm:pt modelId="{3CE07524-486B-4A2D-A303-D1655305D784}" type="sibTrans" cxnId="{053C390D-900F-4BE9-B598-0EA9A489640B}">
      <dgm:prSet/>
      <dgm:spPr/>
      <dgm:t>
        <a:bodyPr/>
        <a:lstStyle/>
        <a:p>
          <a:endParaRPr lang="en-US"/>
        </a:p>
      </dgm:t>
    </dgm:pt>
    <dgm:pt modelId="{FBE954C2-80B5-4C9E-8F7A-496550206E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Applying Deep Q-Learning</a:t>
          </a:r>
        </a:p>
      </dgm:t>
    </dgm:pt>
    <dgm:pt modelId="{A49EA764-3A15-4A37-9205-17831D6EEDBA}" type="parTrans" cxnId="{CCC7E5A4-67F2-40FE-AD0A-7E9BC0623492}">
      <dgm:prSet/>
      <dgm:spPr/>
      <dgm:t>
        <a:bodyPr/>
        <a:lstStyle/>
        <a:p>
          <a:endParaRPr lang="en-US"/>
        </a:p>
      </dgm:t>
    </dgm:pt>
    <dgm:pt modelId="{0F3ABBAE-BC4C-46A7-8A67-F3DC7835E8B9}" type="sibTrans" cxnId="{CCC7E5A4-67F2-40FE-AD0A-7E9BC0623492}">
      <dgm:prSet/>
      <dgm:spPr/>
      <dgm:t>
        <a:bodyPr/>
        <a:lstStyle/>
        <a:p>
          <a:endParaRPr lang="en-US"/>
        </a:p>
      </dgm:t>
    </dgm:pt>
    <dgm:pt modelId="{5F8AB83E-A9E7-42CD-853F-8D70325F62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Challenges and Problems</a:t>
          </a:r>
        </a:p>
      </dgm:t>
    </dgm:pt>
    <dgm:pt modelId="{20F9C9C9-26E5-4C86-A320-0E65725697C9}" type="parTrans" cxnId="{ED6406E0-C58F-410F-89CD-42FF1CFF3409}">
      <dgm:prSet/>
      <dgm:spPr/>
      <dgm:t>
        <a:bodyPr/>
        <a:lstStyle/>
        <a:p>
          <a:endParaRPr lang="en-US"/>
        </a:p>
      </dgm:t>
    </dgm:pt>
    <dgm:pt modelId="{B9F8F314-1405-487E-910F-03902C491FE3}" type="sibTrans" cxnId="{ED6406E0-C58F-410F-89CD-42FF1CFF3409}">
      <dgm:prSet/>
      <dgm:spPr/>
      <dgm:t>
        <a:bodyPr/>
        <a:lstStyle/>
        <a:p>
          <a:endParaRPr lang="en-US"/>
        </a:p>
      </dgm:t>
    </dgm:pt>
    <dgm:pt modelId="{2C2B7A00-705A-4538-9740-A7A5E086EF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 and Takeaways</a:t>
          </a:r>
        </a:p>
      </dgm:t>
    </dgm:pt>
    <dgm:pt modelId="{461F33B5-FF9A-4D03-B154-96F2C700A7F0}" type="parTrans" cxnId="{AFFBF750-C05C-4185-A426-D66AA45D2A85}">
      <dgm:prSet/>
      <dgm:spPr/>
      <dgm:t>
        <a:bodyPr/>
        <a:lstStyle/>
        <a:p>
          <a:endParaRPr lang="en-US"/>
        </a:p>
      </dgm:t>
    </dgm:pt>
    <dgm:pt modelId="{6F45CD67-6268-4322-8ABF-A1078498CB1F}" type="sibTrans" cxnId="{AFFBF750-C05C-4185-A426-D66AA45D2A85}">
      <dgm:prSet/>
      <dgm:spPr/>
      <dgm:t>
        <a:bodyPr/>
        <a:lstStyle/>
        <a:p>
          <a:endParaRPr lang="en-US"/>
        </a:p>
      </dgm:t>
    </dgm:pt>
    <dgm:pt modelId="{2A1989CA-435E-4083-B96A-2A4A230F8529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What is deep q learning ?</a:t>
          </a:r>
          <a:endParaRPr lang="en-US">
            <a:latin typeface="Calibri Light" panose="020F0302020204030204"/>
          </a:endParaRPr>
        </a:p>
      </dgm:t>
    </dgm:pt>
    <dgm:pt modelId="{073FB322-34D1-4DF5-9BF2-7FE48DD4F31D}" type="parTrans" cxnId="{1F66CAB5-DB21-4516-86E2-3CB6861F3688}">
      <dgm:prSet/>
      <dgm:spPr/>
    </dgm:pt>
    <dgm:pt modelId="{76970EFA-4B83-4694-B0DC-778B5A4E0438}" type="sibTrans" cxnId="{1F66CAB5-DB21-4516-86E2-3CB6861F3688}">
      <dgm:prSet/>
      <dgm:spPr/>
    </dgm:pt>
    <dgm:pt modelId="{9BFCEBA8-C811-42C3-9099-C3E116F2EEB7}" type="pres">
      <dgm:prSet presAssocID="{AE9290C1-64D6-45C2-AAF7-C1A0A6F90EA1}" presName="root" presStyleCnt="0">
        <dgm:presLayoutVars>
          <dgm:dir/>
          <dgm:resizeHandles val="exact"/>
        </dgm:presLayoutVars>
      </dgm:prSet>
      <dgm:spPr/>
    </dgm:pt>
    <dgm:pt modelId="{7F52E57B-9E22-44DA-980C-856B8FB79F84}" type="pres">
      <dgm:prSet presAssocID="{C7B9AF30-3933-44BF-8B80-F39CC5AA79E9}" presName="compNode" presStyleCnt="0"/>
      <dgm:spPr/>
    </dgm:pt>
    <dgm:pt modelId="{AC21AB51-4E56-48B6-8E61-4E21BDF69386}" type="pres">
      <dgm:prSet presAssocID="{C7B9AF30-3933-44BF-8B80-F39CC5AA79E9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D7AF830-532C-4534-9CEE-6764A9E52DEE}" type="pres">
      <dgm:prSet presAssocID="{C7B9AF30-3933-44BF-8B80-F39CC5AA79E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AE5E4658-C2C1-4409-9AD6-057912D03EC9}" type="pres">
      <dgm:prSet presAssocID="{C7B9AF30-3933-44BF-8B80-F39CC5AA79E9}" presName="spaceRect" presStyleCnt="0"/>
      <dgm:spPr/>
    </dgm:pt>
    <dgm:pt modelId="{65D0F8E9-4F32-4742-8E05-5931396DB13E}" type="pres">
      <dgm:prSet presAssocID="{C7B9AF30-3933-44BF-8B80-F39CC5AA79E9}" presName="textRect" presStyleLbl="revTx" presStyleIdx="0" presStyleCnt="5">
        <dgm:presLayoutVars>
          <dgm:chMax val="1"/>
          <dgm:chPref val="1"/>
        </dgm:presLayoutVars>
      </dgm:prSet>
      <dgm:spPr/>
    </dgm:pt>
    <dgm:pt modelId="{89974EA0-2278-41A1-AD35-B7F9275503F9}" type="pres">
      <dgm:prSet presAssocID="{3CE07524-486B-4A2D-A303-D1655305D784}" presName="sibTrans" presStyleCnt="0"/>
      <dgm:spPr/>
    </dgm:pt>
    <dgm:pt modelId="{455AF366-B0FE-479F-8FA7-C012F045343B}" type="pres">
      <dgm:prSet presAssocID="{2A1989CA-435E-4083-B96A-2A4A230F8529}" presName="compNode" presStyleCnt="0"/>
      <dgm:spPr/>
    </dgm:pt>
    <dgm:pt modelId="{F78AE352-E8C0-4E5D-8729-9A98A2E2D828}" type="pres">
      <dgm:prSet presAssocID="{2A1989CA-435E-4083-B96A-2A4A230F8529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3E4B1E9-C4A8-49C1-AC87-DCCFA4D05B28}" type="pres">
      <dgm:prSet presAssocID="{2A1989CA-435E-4083-B96A-2A4A230F8529}" presName="iconRect" presStyleLbl="node1" presStyleIdx="1" presStyleCnt="5"/>
      <dgm:spPr/>
    </dgm:pt>
    <dgm:pt modelId="{C2694A6F-4CDD-470E-B793-E2B5741D15E4}" type="pres">
      <dgm:prSet presAssocID="{2A1989CA-435E-4083-B96A-2A4A230F8529}" presName="spaceRect" presStyleCnt="0"/>
      <dgm:spPr/>
    </dgm:pt>
    <dgm:pt modelId="{EC3F4D9B-6A5C-45D7-91D7-39CCDC63DC9C}" type="pres">
      <dgm:prSet presAssocID="{2A1989CA-435E-4083-B96A-2A4A230F8529}" presName="textRect" presStyleLbl="revTx" presStyleIdx="1" presStyleCnt="5">
        <dgm:presLayoutVars>
          <dgm:chMax val="1"/>
          <dgm:chPref val="1"/>
        </dgm:presLayoutVars>
      </dgm:prSet>
      <dgm:spPr/>
    </dgm:pt>
    <dgm:pt modelId="{7FA9B608-19BE-42CA-8DC7-7DADF587C295}" type="pres">
      <dgm:prSet presAssocID="{76970EFA-4B83-4694-B0DC-778B5A4E0438}" presName="sibTrans" presStyleCnt="0"/>
      <dgm:spPr/>
    </dgm:pt>
    <dgm:pt modelId="{803A6B7E-7EF6-4F81-90E6-7C7C3F4D62D0}" type="pres">
      <dgm:prSet presAssocID="{FBE954C2-80B5-4C9E-8F7A-496550206ED1}" presName="compNode" presStyleCnt="0"/>
      <dgm:spPr/>
    </dgm:pt>
    <dgm:pt modelId="{F7C3FE91-9A01-47BE-BE29-2A0745624711}" type="pres">
      <dgm:prSet presAssocID="{FBE954C2-80B5-4C9E-8F7A-496550206ED1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5A311CC-3ADB-46C3-8FE4-6A3C3A7ACDF1}" type="pres">
      <dgm:prSet presAssocID="{FBE954C2-80B5-4C9E-8F7A-496550206ED1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80595C89-DDF4-4E3B-A6E6-C6A033582431}" type="pres">
      <dgm:prSet presAssocID="{FBE954C2-80B5-4C9E-8F7A-496550206ED1}" presName="spaceRect" presStyleCnt="0"/>
      <dgm:spPr/>
    </dgm:pt>
    <dgm:pt modelId="{34615093-CA4B-47A4-A7E0-18A78313684E}" type="pres">
      <dgm:prSet presAssocID="{FBE954C2-80B5-4C9E-8F7A-496550206ED1}" presName="textRect" presStyleLbl="revTx" presStyleIdx="2" presStyleCnt="5">
        <dgm:presLayoutVars>
          <dgm:chMax val="1"/>
          <dgm:chPref val="1"/>
        </dgm:presLayoutVars>
      </dgm:prSet>
      <dgm:spPr/>
    </dgm:pt>
    <dgm:pt modelId="{A9B75EEF-52F0-462F-9D6C-BE7836176078}" type="pres">
      <dgm:prSet presAssocID="{0F3ABBAE-BC4C-46A7-8A67-F3DC7835E8B9}" presName="sibTrans" presStyleCnt="0"/>
      <dgm:spPr/>
    </dgm:pt>
    <dgm:pt modelId="{D8B7BF00-67B0-455B-9A1B-0CEE18F8A202}" type="pres">
      <dgm:prSet presAssocID="{5F8AB83E-A9E7-42CD-853F-8D70325F622C}" presName="compNode" presStyleCnt="0"/>
      <dgm:spPr/>
    </dgm:pt>
    <dgm:pt modelId="{AA531E25-6D8C-4579-A0A4-E172457F559C}" type="pres">
      <dgm:prSet presAssocID="{5F8AB83E-A9E7-42CD-853F-8D70325F622C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F1CFEDB5-B180-41E1-B55C-075B90BB05CF}" type="pres">
      <dgm:prSet presAssocID="{5F8AB83E-A9E7-42CD-853F-8D70325F622C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0C6E786-2D06-4D13-B65F-DB5B6FE70452}" type="pres">
      <dgm:prSet presAssocID="{5F8AB83E-A9E7-42CD-853F-8D70325F622C}" presName="spaceRect" presStyleCnt="0"/>
      <dgm:spPr/>
    </dgm:pt>
    <dgm:pt modelId="{A75C3A63-2FDD-4890-B80E-27B742CC6502}" type="pres">
      <dgm:prSet presAssocID="{5F8AB83E-A9E7-42CD-853F-8D70325F622C}" presName="textRect" presStyleLbl="revTx" presStyleIdx="3" presStyleCnt="5">
        <dgm:presLayoutVars>
          <dgm:chMax val="1"/>
          <dgm:chPref val="1"/>
        </dgm:presLayoutVars>
      </dgm:prSet>
      <dgm:spPr/>
    </dgm:pt>
    <dgm:pt modelId="{171C9BE4-BE99-4550-8A65-42383233D572}" type="pres">
      <dgm:prSet presAssocID="{B9F8F314-1405-487E-910F-03902C491FE3}" presName="sibTrans" presStyleCnt="0"/>
      <dgm:spPr/>
    </dgm:pt>
    <dgm:pt modelId="{E12F5E12-B7A1-4709-93AA-3149DBCEC7C0}" type="pres">
      <dgm:prSet presAssocID="{2C2B7A00-705A-4538-9740-A7A5E086EF01}" presName="compNode" presStyleCnt="0"/>
      <dgm:spPr/>
    </dgm:pt>
    <dgm:pt modelId="{F33DD36A-0C3F-40EE-B73E-A1D5DAFE5325}" type="pres">
      <dgm:prSet presAssocID="{2C2B7A00-705A-4538-9740-A7A5E086EF01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D96CEAC-7AAA-4C06-8A76-29068715DF19}" type="pres">
      <dgm:prSet presAssocID="{2C2B7A00-705A-4538-9740-A7A5E086EF01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B899201-2551-4AA8-BE6A-8E866742F7E9}" type="pres">
      <dgm:prSet presAssocID="{2C2B7A00-705A-4538-9740-A7A5E086EF01}" presName="spaceRect" presStyleCnt="0"/>
      <dgm:spPr/>
    </dgm:pt>
    <dgm:pt modelId="{AB83300F-018B-46F3-9D21-8B9CFDA39E24}" type="pres">
      <dgm:prSet presAssocID="{2C2B7A00-705A-4538-9740-A7A5E086EF0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DBF4606-9C1F-4EA2-B302-07E72671D8A2}" type="presOf" srcId="{5F8AB83E-A9E7-42CD-853F-8D70325F622C}" destId="{A75C3A63-2FDD-4890-B80E-27B742CC6502}" srcOrd="0" destOrd="0" presId="urn:microsoft.com/office/officeart/2018/5/layout/IconLeafLabelList"/>
    <dgm:cxn modelId="{053C390D-900F-4BE9-B598-0EA9A489640B}" srcId="{AE9290C1-64D6-45C2-AAF7-C1A0A6F90EA1}" destId="{C7B9AF30-3933-44BF-8B80-F39CC5AA79E9}" srcOrd="0" destOrd="0" parTransId="{964631C5-60F3-4F6D-B7B7-E67A790F53F9}" sibTransId="{3CE07524-486B-4A2D-A303-D1655305D784}"/>
    <dgm:cxn modelId="{F75EB412-54FA-435F-BEB0-0A1BCFEAC9B2}" type="presOf" srcId="{2A1989CA-435E-4083-B96A-2A4A230F8529}" destId="{EC3F4D9B-6A5C-45D7-91D7-39CCDC63DC9C}" srcOrd="0" destOrd="0" presId="urn:microsoft.com/office/officeart/2018/5/layout/IconLeafLabelList"/>
    <dgm:cxn modelId="{AFFBF750-C05C-4185-A426-D66AA45D2A85}" srcId="{AE9290C1-64D6-45C2-AAF7-C1A0A6F90EA1}" destId="{2C2B7A00-705A-4538-9740-A7A5E086EF01}" srcOrd="4" destOrd="0" parTransId="{461F33B5-FF9A-4D03-B154-96F2C700A7F0}" sibTransId="{6F45CD67-6268-4322-8ABF-A1078498CB1F}"/>
    <dgm:cxn modelId="{48A8D79B-10E7-4502-8F6E-82838B63F41B}" type="presOf" srcId="{2C2B7A00-705A-4538-9740-A7A5E086EF01}" destId="{AB83300F-018B-46F3-9D21-8B9CFDA39E24}" srcOrd="0" destOrd="0" presId="urn:microsoft.com/office/officeart/2018/5/layout/IconLeafLabelList"/>
    <dgm:cxn modelId="{CCC7E5A4-67F2-40FE-AD0A-7E9BC0623492}" srcId="{AE9290C1-64D6-45C2-AAF7-C1A0A6F90EA1}" destId="{FBE954C2-80B5-4C9E-8F7A-496550206ED1}" srcOrd="2" destOrd="0" parTransId="{A49EA764-3A15-4A37-9205-17831D6EEDBA}" sibTransId="{0F3ABBAE-BC4C-46A7-8A67-F3DC7835E8B9}"/>
    <dgm:cxn modelId="{1F66CAB5-DB21-4516-86E2-3CB6861F3688}" srcId="{AE9290C1-64D6-45C2-AAF7-C1A0A6F90EA1}" destId="{2A1989CA-435E-4083-B96A-2A4A230F8529}" srcOrd="1" destOrd="0" parTransId="{073FB322-34D1-4DF5-9BF2-7FE48DD4F31D}" sibTransId="{76970EFA-4B83-4694-B0DC-778B5A4E0438}"/>
    <dgm:cxn modelId="{A55DDFD6-8C24-4D0C-A540-9DBF0B6674BF}" type="presOf" srcId="{AE9290C1-64D6-45C2-AAF7-C1A0A6F90EA1}" destId="{9BFCEBA8-C811-42C3-9099-C3E116F2EEB7}" srcOrd="0" destOrd="0" presId="urn:microsoft.com/office/officeart/2018/5/layout/IconLeafLabelList"/>
    <dgm:cxn modelId="{4F74D7D8-B8DA-4E12-BCAA-502130D31AA5}" type="presOf" srcId="{FBE954C2-80B5-4C9E-8F7A-496550206ED1}" destId="{34615093-CA4B-47A4-A7E0-18A78313684E}" srcOrd="0" destOrd="0" presId="urn:microsoft.com/office/officeart/2018/5/layout/IconLeafLabelList"/>
    <dgm:cxn modelId="{ED6406E0-C58F-410F-89CD-42FF1CFF3409}" srcId="{AE9290C1-64D6-45C2-AAF7-C1A0A6F90EA1}" destId="{5F8AB83E-A9E7-42CD-853F-8D70325F622C}" srcOrd="3" destOrd="0" parTransId="{20F9C9C9-26E5-4C86-A320-0E65725697C9}" sibTransId="{B9F8F314-1405-487E-910F-03902C491FE3}"/>
    <dgm:cxn modelId="{76BA21E6-26DF-4534-BE8D-B924EE6997C5}" type="presOf" srcId="{C7B9AF30-3933-44BF-8B80-F39CC5AA79E9}" destId="{65D0F8E9-4F32-4742-8E05-5931396DB13E}" srcOrd="0" destOrd="0" presId="urn:microsoft.com/office/officeart/2018/5/layout/IconLeafLabelList"/>
    <dgm:cxn modelId="{725922E0-DE98-46F8-BEE0-DD2F2C6FC948}" type="presParOf" srcId="{9BFCEBA8-C811-42C3-9099-C3E116F2EEB7}" destId="{7F52E57B-9E22-44DA-980C-856B8FB79F84}" srcOrd="0" destOrd="0" presId="urn:microsoft.com/office/officeart/2018/5/layout/IconLeafLabelList"/>
    <dgm:cxn modelId="{E3056C9C-4D64-4565-BD1A-D660BE79E380}" type="presParOf" srcId="{7F52E57B-9E22-44DA-980C-856B8FB79F84}" destId="{AC21AB51-4E56-48B6-8E61-4E21BDF69386}" srcOrd="0" destOrd="0" presId="urn:microsoft.com/office/officeart/2018/5/layout/IconLeafLabelList"/>
    <dgm:cxn modelId="{8A6FFD6F-34B8-43BC-97B5-E1E499A249A8}" type="presParOf" srcId="{7F52E57B-9E22-44DA-980C-856B8FB79F84}" destId="{AD7AF830-532C-4534-9CEE-6764A9E52DEE}" srcOrd="1" destOrd="0" presId="urn:microsoft.com/office/officeart/2018/5/layout/IconLeafLabelList"/>
    <dgm:cxn modelId="{79AF2308-7AA3-4A0C-B6E3-7DA2CF75C433}" type="presParOf" srcId="{7F52E57B-9E22-44DA-980C-856B8FB79F84}" destId="{AE5E4658-C2C1-4409-9AD6-057912D03EC9}" srcOrd="2" destOrd="0" presId="urn:microsoft.com/office/officeart/2018/5/layout/IconLeafLabelList"/>
    <dgm:cxn modelId="{D4D81281-E846-49D5-9FAD-ED6827FEDE7A}" type="presParOf" srcId="{7F52E57B-9E22-44DA-980C-856B8FB79F84}" destId="{65D0F8E9-4F32-4742-8E05-5931396DB13E}" srcOrd="3" destOrd="0" presId="urn:microsoft.com/office/officeart/2018/5/layout/IconLeafLabelList"/>
    <dgm:cxn modelId="{26ECBA85-3DC7-4A93-9D0E-3CFA3478B2FA}" type="presParOf" srcId="{9BFCEBA8-C811-42C3-9099-C3E116F2EEB7}" destId="{89974EA0-2278-41A1-AD35-B7F9275503F9}" srcOrd="1" destOrd="0" presId="urn:microsoft.com/office/officeart/2018/5/layout/IconLeafLabelList"/>
    <dgm:cxn modelId="{176BC35D-7656-466B-A30A-044230789E16}" type="presParOf" srcId="{9BFCEBA8-C811-42C3-9099-C3E116F2EEB7}" destId="{455AF366-B0FE-479F-8FA7-C012F045343B}" srcOrd="2" destOrd="0" presId="urn:microsoft.com/office/officeart/2018/5/layout/IconLeafLabelList"/>
    <dgm:cxn modelId="{FEB6FBCC-B7EA-4310-A7A9-03485B28152C}" type="presParOf" srcId="{455AF366-B0FE-479F-8FA7-C012F045343B}" destId="{F78AE352-E8C0-4E5D-8729-9A98A2E2D828}" srcOrd="0" destOrd="0" presId="urn:microsoft.com/office/officeart/2018/5/layout/IconLeafLabelList"/>
    <dgm:cxn modelId="{B2757F22-DA44-454D-8357-AD54F22B88B1}" type="presParOf" srcId="{455AF366-B0FE-479F-8FA7-C012F045343B}" destId="{13E4B1E9-C4A8-49C1-AC87-DCCFA4D05B28}" srcOrd="1" destOrd="0" presId="urn:microsoft.com/office/officeart/2018/5/layout/IconLeafLabelList"/>
    <dgm:cxn modelId="{230B8961-ABCE-4ABF-82C9-1A2AD009040D}" type="presParOf" srcId="{455AF366-B0FE-479F-8FA7-C012F045343B}" destId="{C2694A6F-4CDD-470E-B793-E2B5741D15E4}" srcOrd="2" destOrd="0" presId="urn:microsoft.com/office/officeart/2018/5/layout/IconLeafLabelList"/>
    <dgm:cxn modelId="{5095BAAD-571E-4C19-92BE-5827C735C39A}" type="presParOf" srcId="{455AF366-B0FE-479F-8FA7-C012F045343B}" destId="{EC3F4D9B-6A5C-45D7-91D7-39CCDC63DC9C}" srcOrd="3" destOrd="0" presId="urn:microsoft.com/office/officeart/2018/5/layout/IconLeafLabelList"/>
    <dgm:cxn modelId="{B19260C2-D96B-4E6C-9BF3-91956EC43D13}" type="presParOf" srcId="{9BFCEBA8-C811-42C3-9099-C3E116F2EEB7}" destId="{7FA9B608-19BE-42CA-8DC7-7DADF587C295}" srcOrd="3" destOrd="0" presId="urn:microsoft.com/office/officeart/2018/5/layout/IconLeafLabelList"/>
    <dgm:cxn modelId="{805FBB39-E658-4239-B871-3941C5B7FC58}" type="presParOf" srcId="{9BFCEBA8-C811-42C3-9099-C3E116F2EEB7}" destId="{803A6B7E-7EF6-4F81-90E6-7C7C3F4D62D0}" srcOrd="4" destOrd="0" presId="urn:microsoft.com/office/officeart/2018/5/layout/IconLeafLabelList"/>
    <dgm:cxn modelId="{AB3180B9-9002-4E9E-8140-E7D19875F4BE}" type="presParOf" srcId="{803A6B7E-7EF6-4F81-90E6-7C7C3F4D62D0}" destId="{F7C3FE91-9A01-47BE-BE29-2A0745624711}" srcOrd="0" destOrd="0" presId="urn:microsoft.com/office/officeart/2018/5/layout/IconLeafLabelList"/>
    <dgm:cxn modelId="{FEECFA8C-2CAA-412C-B92F-9A169AF4C573}" type="presParOf" srcId="{803A6B7E-7EF6-4F81-90E6-7C7C3F4D62D0}" destId="{95A311CC-3ADB-46C3-8FE4-6A3C3A7ACDF1}" srcOrd="1" destOrd="0" presId="urn:microsoft.com/office/officeart/2018/5/layout/IconLeafLabelList"/>
    <dgm:cxn modelId="{10784624-9209-4A81-8A35-4CD66E5EED68}" type="presParOf" srcId="{803A6B7E-7EF6-4F81-90E6-7C7C3F4D62D0}" destId="{80595C89-DDF4-4E3B-A6E6-C6A033582431}" srcOrd="2" destOrd="0" presId="urn:microsoft.com/office/officeart/2018/5/layout/IconLeafLabelList"/>
    <dgm:cxn modelId="{A1742BEC-A90F-4599-A9CF-FBF610D12E5F}" type="presParOf" srcId="{803A6B7E-7EF6-4F81-90E6-7C7C3F4D62D0}" destId="{34615093-CA4B-47A4-A7E0-18A78313684E}" srcOrd="3" destOrd="0" presId="urn:microsoft.com/office/officeart/2018/5/layout/IconLeafLabelList"/>
    <dgm:cxn modelId="{63CD2788-F857-4F2D-9EC8-9CF8B5903F46}" type="presParOf" srcId="{9BFCEBA8-C811-42C3-9099-C3E116F2EEB7}" destId="{A9B75EEF-52F0-462F-9D6C-BE7836176078}" srcOrd="5" destOrd="0" presId="urn:microsoft.com/office/officeart/2018/5/layout/IconLeafLabelList"/>
    <dgm:cxn modelId="{F5563E64-7CD7-4725-834D-CCF15C874FE8}" type="presParOf" srcId="{9BFCEBA8-C811-42C3-9099-C3E116F2EEB7}" destId="{D8B7BF00-67B0-455B-9A1B-0CEE18F8A202}" srcOrd="6" destOrd="0" presId="urn:microsoft.com/office/officeart/2018/5/layout/IconLeafLabelList"/>
    <dgm:cxn modelId="{76151C6D-E508-4A7B-AA2B-8C6FA5E9AABA}" type="presParOf" srcId="{D8B7BF00-67B0-455B-9A1B-0CEE18F8A202}" destId="{AA531E25-6D8C-4579-A0A4-E172457F559C}" srcOrd="0" destOrd="0" presId="urn:microsoft.com/office/officeart/2018/5/layout/IconLeafLabelList"/>
    <dgm:cxn modelId="{CCB0652F-FA71-4FF6-80BF-13AF919719FC}" type="presParOf" srcId="{D8B7BF00-67B0-455B-9A1B-0CEE18F8A202}" destId="{F1CFEDB5-B180-41E1-B55C-075B90BB05CF}" srcOrd="1" destOrd="0" presId="urn:microsoft.com/office/officeart/2018/5/layout/IconLeafLabelList"/>
    <dgm:cxn modelId="{3D7DBF21-7669-4F90-92CD-4759B62C5847}" type="presParOf" srcId="{D8B7BF00-67B0-455B-9A1B-0CEE18F8A202}" destId="{C0C6E786-2D06-4D13-B65F-DB5B6FE70452}" srcOrd="2" destOrd="0" presId="urn:microsoft.com/office/officeart/2018/5/layout/IconLeafLabelList"/>
    <dgm:cxn modelId="{851A7EE6-D093-4C02-9476-98327690F3BC}" type="presParOf" srcId="{D8B7BF00-67B0-455B-9A1B-0CEE18F8A202}" destId="{A75C3A63-2FDD-4890-B80E-27B742CC6502}" srcOrd="3" destOrd="0" presId="urn:microsoft.com/office/officeart/2018/5/layout/IconLeafLabelList"/>
    <dgm:cxn modelId="{80F204B9-F600-43CF-B277-4030A4726FB5}" type="presParOf" srcId="{9BFCEBA8-C811-42C3-9099-C3E116F2EEB7}" destId="{171C9BE4-BE99-4550-8A65-42383233D572}" srcOrd="7" destOrd="0" presId="urn:microsoft.com/office/officeart/2018/5/layout/IconLeafLabelList"/>
    <dgm:cxn modelId="{BB751EDA-B236-44A2-AEB3-4A939006CA9D}" type="presParOf" srcId="{9BFCEBA8-C811-42C3-9099-C3E116F2EEB7}" destId="{E12F5E12-B7A1-4709-93AA-3149DBCEC7C0}" srcOrd="8" destOrd="0" presId="urn:microsoft.com/office/officeart/2018/5/layout/IconLeafLabelList"/>
    <dgm:cxn modelId="{22553420-8E5A-4649-AF63-8DC7FE980AAC}" type="presParOf" srcId="{E12F5E12-B7A1-4709-93AA-3149DBCEC7C0}" destId="{F33DD36A-0C3F-40EE-B73E-A1D5DAFE5325}" srcOrd="0" destOrd="0" presId="urn:microsoft.com/office/officeart/2018/5/layout/IconLeafLabelList"/>
    <dgm:cxn modelId="{32FEFAE8-1FBB-4B16-92DB-ED5A49443230}" type="presParOf" srcId="{E12F5E12-B7A1-4709-93AA-3149DBCEC7C0}" destId="{1D96CEAC-7AAA-4C06-8A76-29068715DF19}" srcOrd="1" destOrd="0" presId="urn:microsoft.com/office/officeart/2018/5/layout/IconLeafLabelList"/>
    <dgm:cxn modelId="{C6637C04-6521-481D-AACE-4A4FCE1649AC}" type="presParOf" srcId="{E12F5E12-B7A1-4709-93AA-3149DBCEC7C0}" destId="{AB899201-2551-4AA8-BE6A-8E866742F7E9}" srcOrd="2" destOrd="0" presId="urn:microsoft.com/office/officeart/2018/5/layout/IconLeafLabelList"/>
    <dgm:cxn modelId="{4C519844-A8B7-4C39-AA0C-7BC45F213D13}" type="presParOf" srcId="{E12F5E12-B7A1-4709-93AA-3149DBCEC7C0}" destId="{AB83300F-018B-46F3-9D21-8B9CFDA39E2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8BF3CA-6B6A-4876-AE94-BD71C7A5E83A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19EA30-3069-48DC-B36B-50B64F9E69C5}">
      <dgm:prSet/>
      <dgm:spPr/>
      <dgm:t>
        <a:bodyPr/>
        <a:lstStyle/>
        <a:p>
          <a:r>
            <a:rPr lang="en-US"/>
            <a:t>Q-Learning</a:t>
          </a:r>
        </a:p>
      </dgm:t>
    </dgm:pt>
    <dgm:pt modelId="{77289222-6160-45A5-8C21-A6697A68050A}" type="parTrans" cxnId="{6F6A450C-051A-46D3-9685-A1810CEDBABD}">
      <dgm:prSet/>
      <dgm:spPr/>
      <dgm:t>
        <a:bodyPr/>
        <a:lstStyle/>
        <a:p>
          <a:endParaRPr lang="en-US"/>
        </a:p>
      </dgm:t>
    </dgm:pt>
    <dgm:pt modelId="{D2E9C06F-6917-407D-A4BD-5DBC4E3021C1}" type="sibTrans" cxnId="{6F6A450C-051A-46D3-9685-A1810CEDBABD}">
      <dgm:prSet/>
      <dgm:spPr/>
      <dgm:t>
        <a:bodyPr/>
        <a:lstStyle/>
        <a:p>
          <a:endParaRPr lang="en-US"/>
        </a:p>
      </dgm:t>
    </dgm:pt>
    <dgm:pt modelId="{997E1E92-D6E1-43E0-9C49-81571FC5712B}">
      <dgm:prSet/>
      <dgm:spPr/>
      <dgm:t>
        <a:bodyPr/>
        <a:lstStyle/>
        <a:p>
          <a:r>
            <a:rPr lang="en-US"/>
            <a:t>Handles small and discrete environments</a:t>
          </a:r>
        </a:p>
      </dgm:t>
    </dgm:pt>
    <dgm:pt modelId="{25AF921A-466D-4CEB-8D0F-9F6159238B42}" type="parTrans" cxnId="{E78CAF13-1203-446A-BB3D-69DBA09993EB}">
      <dgm:prSet/>
      <dgm:spPr/>
      <dgm:t>
        <a:bodyPr/>
        <a:lstStyle/>
        <a:p>
          <a:endParaRPr lang="en-US"/>
        </a:p>
      </dgm:t>
    </dgm:pt>
    <dgm:pt modelId="{38402B4C-9D67-47FE-8BA0-FA874B57823C}" type="sibTrans" cxnId="{E78CAF13-1203-446A-BB3D-69DBA09993EB}">
      <dgm:prSet/>
      <dgm:spPr/>
      <dgm:t>
        <a:bodyPr/>
        <a:lstStyle/>
        <a:p>
          <a:endParaRPr lang="en-US"/>
        </a:p>
      </dgm:t>
    </dgm:pt>
    <dgm:pt modelId="{4ABF7D96-FFBF-4571-BF8C-3C986457D667}">
      <dgm:prSet/>
      <dgm:spPr/>
      <dgm:t>
        <a:bodyPr/>
        <a:lstStyle/>
        <a:p>
          <a:r>
            <a:rPr lang="en-US"/>
            <a:t>Maintains a table that maps state-action pairs to a q-value</a:t>
          </a:r>
        </a:p>
      </dgm:t>
    </dgm:pt>
    <dgm:pt modelId="{688B698D-0A65-4511-BD9C-54DE7011923E}" type="parTrans" cxnId="{F0CC6373-2563-4876-86E9-3C030486C150}">
      <dgm:prSet/>
      <dgm:spPr/>
      <dgm:t>
        <a:bodyPr/>
        <a:lstStyle/>
        <a:p>
          <a:endParaRPr lang="en-US"/>
        </a:p>
      </dgm:t>
    </dgm:pt>
    <dgm:pt modelId="{BE5FB9F5-E436-405B-9F65-8FA9D7E55451}" type="sibTrans" cxnId="{F0CC6373-2563-4876-86E9-3C030486C150}">
      <dgm:prSet/>
      <dgm:spPr/>
      <dgm:t>
        <a:bodyPr/>
        <a:lstStyle/>
        <a:p>
          <a:endParaRPr lang="en-US"/>
        </a:p>
      </dgm:t>
    </dgm:pt>
    <dgm:pt modelId="{E6AA5481-3F51-413C-8DB3-55404FB142F4}">
      <dgm:prSet/>
      <dgm:spPr/>
      <dgm:t>
        <a:bodyPr/>
        <a:lstStyle/>
        <a:p>
          <a:r>
            <a:rPr lang="en-US"/>
            <a:t>Deep Q-Learning</a:t>
          </a:r>
        </a:p>
      </dgm:t>
    </dgm:pt>
    <dgm:pt modelId="{1383C486-5BD0-488B-AB28-B043A54E2D5F}" type="parTrans" cxnId="{C1A13766-9808-492D-B54F-E8A0B9D21B7D}">
      <dgm:prSet/>
      <dgm:spPr/>
      <dgm:t>
        <a:bodyPr/>
        <a:lstStyle/>
        <a:p>
          <a:endParaRPr lang="en-US"/>
        </a:p>
      </dgm:t>
    </dgm:pt>
    <dgm:pt modelId="{ED188537-067A-407D-AAAF-0F509EE594CD}" type="sibTrans" cxnId="{C1A13766-9808-492D-B54F-E8A0B9D21B7D}">
      <dgm:prSet/>
      <dgm:spPr/>
      <dgm:t>
        <a:bodyPr/>
        <a:lstStyle/>
        <a:p>
          <a:endParaRPr lang="en-US"/>
        </a:p>
      </dgm:t>
    </dgm:pt>
    <dgm:pt modelId="{86249B93-8891-488C-9ACF-0F55171E249C}">
      <dgm:prSet/>
      <dgm:spPr/>
      <dgm:t>
        <a:bodyPr/>
        <a:lstStyle/>
        <a:p>
          <a:r>
            <a:rPr lang="en-US"/>
            <a:t>Handles continuous actions and states</a:t>
          </a:r>
        </a:p>
      </dgm:t>
    </dgm:pt>
    <dgm:pt modelId="{9C0A889F-4AD9-47E2-A251-44951A27C0BF}" type="parTrans" cxnId="{C6109851-2C80-43EA-A0D7-795C898BB0F7}">
      <dgm:prSet/>
      <dgm:spPr/>
      <dgm:t>
        <a:bodyPr/>
        <a:lstStyle/>
        <a:p>
          <a:endParaRPr lang="en-US"/>
        </a:p>
      </dgm:t>
    </dgm:pt>
    <dgm:pt modelId="{8268FFFC-1E98-487D-A56D-EB919A4C58F2}" type="sibTrans" cxnId="{C6109851-2C80-43EA-A0D7-795C898BB0F7}">
      <dgm:prSet/>
      <dgm:spPr/>
      <dgm:t>
        <a:bodyPr/>
        <a:lstStyle/>
        <a:p>
          <a:endParaRPr lang="en-US"/>
        </a:p>
      </dgm:t>
    </dgm:pt>
    <dgm:pt modelId="{84C4EF68-A773-4759-93FC-5DE70E08C3AC}">
      <dgm:prSet/>
      <dgm:spPr/>
      <dgm:t>
        <a:bodyPr/>
        <a:lstStyle/>
        <a:p>
          <a:r>
            <a:rPr lang="en-US"/>
            <a:t>Determines q-value through a neural network</a:t>
          </a:r>
        </a:p>
      </dgm:t>
    </dgm:pt>
    <dgm:pt modelId="{67C7E594-ECF2-42CC-8DCC-F6CCF056C962}" type="parTrans" cxnId="{DFF0DB34-02B9-4536-AD1C-CC6EA14408B3}">
      <dgm:prSet/>
      <dgm:spPr/>
      <dgm:t>
        <a:bodyPr/>
        <a:lstStyle/>
        <a:p>
          <a:endParaRPr lang="en-US"/>
        </a:p>
      </dgm:t>
    </dgm:pt>
    <dgm:pt modelId="{C81A7D53-BE25-4290-9897-9317703EF7F1}" type="sibTrans" cxnId="{DFF0DB34-02B9-4536-AD1C-CC6EA14408B3}">
      <dgm:prSet/>
      <dgm:spPr/>
      <dgm:t>
        <a:bodyPr/>
        <a:lstStyle/>
        <a:p>
          <a:endParaRPr lang="en-US"/>
        </a:p>
      </dgm:t>
    </dgm:pt>
    <dgm:pt modelId="{F4A6F6B3-F7B6-41E9-B9F0-73C31CA9C1C3}" type="pres">
      <dgm:prSet presAssocID="{ED8BF3CA-6B6A-4876-AE94-BD71C7A5E83A}" presName="Name0" presStyleCnt="0">
        <dgm:presLayoutVars>
          <dgm:dir/>
          <dgm:animLvl val="lvl"/>
          <dgm:resizeHandles val="exact"/>
        </dgm:presLayoutVars>
      </dgm:prSet>
      <dgm:spPr/>
    </dgm:pt>
    <dgm:pt modelId="{71137227-A2B8-4328-BA06-80DD0FEFE655}" type="pres">
      <dgm:prSet presAssocID="{5219EA30-3069-48DC-B36B-50B64F9E69C5}" presName="composite" presStyleCnt="0"/>
      <dgm:spPr/>
    </dgm:pt>
    <dgm:pt modelId="{65ED42DE-B53F-4250-9987-0F0712D5020E}" type="pres">
      <dgm:prSet presAssocID="{5219EA30-3069-48DC-B36B-50B64F9E69C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18BF08D-7C7B-4F74-A78C-B04FA03D52B8}" type="pres">
      <dgm:prSet presAssocID="{5219EA30-3069-48DC-B36B-50B64F9E69C5}" presName="desTx" presStyleLbl="alignAccFollowNode1" presStyleIdx="0" presStyleCnt="2">
        <dgm:presLayoutVars>
          <dgm:bulletEnabled val="1"/>
        </dgm:presLayoutVars>
      </dgm:prSet>
      <dgm:spPr/>
    </dgm:pt>
    <dgm:pt modelId="{7D4EE226-0E9B-455D-B88B-7CC562673C57}" type="pres">
      <dgm:prSet presAssocID="{D2E9C06F-6917-407D-A4BD-5DBC4E3021C1}" presName="space" presStyleCnt="0"/>
      <dgm:spPr/>
    </dgm:pt>
    <dgm:pt modelId="{F6ADC035-B4F9-4EC6-A071-D7D18375F824}" type="pres">
      <dgm:prSet presAssocID="{E6AA5481-3F51-413C-8DB3-55404FB142F4}" presName="composite" presStyleCnt="0"/>
      <dgm:spPr/>
    </dgm:pt>
    <dgm:pt modelId="{8FCBAE74-A14E-473A-A92F-E911AA761DF4}" type="pres">
      <dgm:prSet presAssocID="{E6AA5481-3F51-413C-8DB3-55404FB142F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D66B4AD-FEDD-4A5F-977B-84E19F63067A}" type="pres">
      <dgm:prSet presAssocID="{E6AA5481-3F51-413C-8DB3-55404FB142F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F6A450C-051A-46D3-9685-A1810CEDBABD}" srcId="{ED8BF3CA-6B6A-4876-AE94-BD71C7A5E83A}" destId="{5219EA30-3069-48DC-B36B-50B64F9E69C5}" srcOrd="0" destOrd="0" parTransId="{77289222-6160-45A5-8C21-A6697A68050A}" sibTransId="{D2E9C06F-6917-407D-A4BD-5DBC4E3021C1}"/>
    <dgm:cxn modelId="{E78CAF13-1203-446A-BB3D-69DBA09993EB}" srcId="{5219EA30-3069-48DC-B36B-50B64F9E69C5}" destId="{997E1E92-D6E1-43E0-9C49-81571FC5712B}" srcOrd="0" destOrd="0" parTransId="{25AF921A-466D-4CEB-8D0F-9F6159238B42}" sibTransId="{38402B4C-9D67-47FE-8BA0-FA874B57823C}"/>
    <dgm:cxn modelId="{DFF0DB34-02B9-4536-AD1C-CC6EA14408B3}" srcId="{E6AA5481-3F51-413C-8DB3-55404FB142F4}" destId="{84C4EF68-A773-4759-93FC-5DE70E08C3AC}" srcOrd="1" destOrd="0" parTransId="{67C7E594-ECF2-42CC-8DCC-F6CCF056C962}" sibTransId="{C81A7D53-BE25-4290-9897-9317703EF7F1}"/>
    <dgm:cxn modelId="{0D000E3A-FAB6-4808-8064-DCB23E0B46A7}" type="presOf" srcId="{86249B93-8891-488C-9ACF-0F55171E249C}" destId="{3D66B4AD-FEDD-4A5F-977B-84E19F63067A}" srcOrd="0" destOrd="0" presId="urn:microsoft.com/office/officeart/2005/8/layout/hList1"/>
    <dgm:cxn modelId="{C1A13766-9808-492D-B54F-E8A0B9D21B7D}" srcId="{ED8BF3CA-6B6A-4876-AE94-BD71C7A5E83A}" destId="{E6AA5481-3F51-413C-8DB3-55404FB142F4}" srcOrd="1" destOrd="0" parTransId="{1383C486-5BD0-488B-AB28-B043A54E2D5F}" sibTransId="{ED188537-067A-407D-AAAF-0F509EE594CD}"/>
    <dgm:cxn modelId="{C6109851-2C80-43EA-A0D7-795C898BB0F7}" srcId="{E6AA5481-3F51-413C-8DB3-55404FB142F4}" destId="{86249B93-8891-488C-9ACF-0F55171E249C}" srcOrd="0" destOrd="0" parTransId="{9C0A889F-4AD9-47E2-A251-44951A27C0BF}" sibTransId="{8268FFFC-1E98-487D-A56D-EB919A4C58F2}"/>
    <dgm:cxn modelId="{F0CC6373-2563-4876-86E9-3C030486C150}" srcId="{5219EA30-3069-48DC-B36B-50B64F9E69C5}" destId="{4ABF7D96-FFBF-4571-BF8C-3C986457D667}" srcOrd="1" destOrd="0" parTransId="{688B698D-0A65-4511-BD9C-54DE7011923E}" sibTransId="{BE5FB9F5-E436-405B-9F65-8FA9D7E55451}"/>
    <dgm:cxn modelId="{C0280C58-A202-4446-925E-E98D9CFD6E48}" type="presOf" srcId="{997E1E92-D6E1-43E0-9C49-81571FC5712B}" destId="{A18BF08D-7C7B-4F74-A78C-B04FA03D52B8}" srcOrd="0" destOrd="0" presId="urn:microsoft.com/office/officeart/2005/8/layout/hList1"/>
    <dgm:cxn modelId="{B048CD7E-A670-44DC-912A-20C5B40214DA}" type="presOf" srcId="{ED8BF3CA-6B6A-4876-AE94-BD71C7A5E83A}" destId="{F4A6F6B3-F7B6-41E9-B9F0-73C31CA9C1C3}" srcOrd="0" destOrd="0" presId="urn:microsoft.com/office/officeart/2005/8/layout/hList1"/>
    <dgm:cxn modelId="{741BCC94-E392-4C05-A4ED-BA973503B58E}" type="presOf" srcId="{E6AA5481-3F51-413C-8DB3-55404FB142F4}" destId="{8FCBAE74-A14E-473A-A92F-E911AA761DF4}" srcOrd="0" destOrd="0" presId="urn:microsoft.com/office/officeart/2005/8/layout/hList1"/>
    <dgm:cxn modelId="{8AC9F7D7-2CEA-4F06-AE3E-E81A6F1B4D88}" type="presOf" srcId="{5219EA30-3069-48DC-B36B-50B64F9E69C5}" destId="{65ED42DE-B53F-4250-9987-0F0712D5020E}" srcOrd="0" destOrd="0" presId="urn:microsoft.com/office/officeart/2005/8/layout/hList1"/>
    <dgm:cxn modelId="{A091D6DF-0F2F-482D-8834-0D2D35379B2C}" type="presOf" srcId="{4ABF7D96-FFBF-4571-BF8C-3C986457D667}" destId="{A18BF08D-7C7B-4F74-A78C-B04FA03D52B8}" srcOrd="0" destOrd="1" presId="urn:microsoft.com/office/officeart/2005/8/layout/hList1"/>
    <dgm:cxn modelId="{B24678EE-88F9-45DD-92E7-C46766DA7ABE}" type="presOf" srcId="{84C4EF68-A773-4759-93FC-5DE70E08C3AC}" destId="{3D66B4AD-FEDD-4A5F-977B-84E19F63067A}" srcOrd="0" destOrd="1" presId="urn:microsoft.com/office/officeart/2005/8/layout/hList1"/>
    <dgm:cxn modelId="{9EACA91F-61A4-46C7-8092-8C2F38E711B4}" type="presParOf" srcId="{F4A6F6B3-F7B6-41E9-B9F0-73C31CA9C1C3}" destId="{71137227-A2B8-4328-BA06-80DD0FEFE655}" srcOrd="0" destOrd="0" presId="urn:microsoft.com/office/officeart/2005/8/layout/hList1"/>
    <dgm:cxn modelId="{D1290B3D-6784-4BF7-8196-499B56411A93}" type="presParOf" srcId="{71137227-A2B8-4328-BA06-80DD0FEFE655}" destId="{65ED42DE-B53F-4250-9987-0F0712D5020E}" srcOrd="0" destOrd="0" presId="urn:microsoft.com/office/officeart/2005/8/layout/hList1"/>
    <dgm:cxn modelId="{F1F302A1-A035-45BD-B735-D946989E833D}" type="presParOf" srcId="{71137227-A2B8-4328-BA06-80DD0FEFE655}" destId="{A18BF08D-7C7B-4F74-A78C-B04FA03D52B8}" srcOrd="1" destOrd="0" presId="urn:microsoft.com/office/officeart/2005/8/layout/hList1"/>
    <dgm:cxn modelId="{7C59338A-5230-4577-9D9A-66A5719DA74E}" type="presParOf" srcId="{F4A6F6B3-F7B6-41E9-B9F0-73C31CA9C1C3}" destId="{7D4EE226-0E9B-455D-B88B-7CC562673C57}" srcOrd="1" destOrd="0" presId="urn:microsoft.com/office/officeart/2005/8/layout/hList1"/>
    <dgm:cxn modelId="{BD1E8386-11EB-436F-954B-FA8767C28F63}" type="presParOf" srcId="{F4A6F6B3-F7B6-41E9-B9F0-73C31CA9C1C3}" destId="{F6ADC035-B4F9-4EC6-A071-D7D18375F824}" srcOrd="2" destOrd="0" presId="urn:microsoft.com/office/officeart/2005/8/layout/hList1"/>
    <dgm:cxn modelId="{339A7954-6128-4CA8-8842-CCC796210550}" type="presParOf" srcId="{F6ADC035-B4F9-4EC6-A071-D7D18375F824}" destId="{8FCBAE74-A14E-473A-A92F-E911AA761DF4}" srcOrd="0" destOrd="0" presId="urn:microsoft.com/office/officeart/2005/8/layout/hList1"/>
    <dgm:cxn modelId="{84FB913F-4A59-4610-8E85-3FCDDBEC5342}" type="presParOf" srcId="{F6ADC035-B4F9-4EC6-A071-D7D18375F824}" destId="{3D66B4AD-FEDD-4A5F-977B-84E19F63067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C0DCBC-22B0-478E-8D43-6E4183F791C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3A766C-1735-4887-AC1F-023928F4DDD2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Gamma</a:t>
          </a:r>
        </a:p>
      </dgm:t>
    </dgm:pt>
    <dgm:pt modelId="{4B232A85-3F66-4F8D-813E-3029EE0AFF81}" type="parTrans" cxnId="{E17267CF-D7DC-4119-92C8-6CD2D5A96862}">
      <dgm:prSet/>
      <dgm:spPr/>
      <dgm:t>
        <a:bodyPr/>
        <a:lstStyle/>
        <a:p>
          <a:endParaRPr lang="en-US"/>
        </a:p>
      </dgm:t>
    </dgm:pt>
    <dgm:pt modelId="{B862C6DC-E576-4283-B6C6-9F949D3B05B7}" type="sibTrans" cxnId="{E17267CF-D7DC-4119-92C8-6CD2D5A96862}">
      <dgm:prSet/>
      <dgm:spPr/>
      <dgm:t>
        <a:bodyPr/>
        <a:lstStyle/>
        <a:p>
          <a:endParaRPr lang="en-US"/>
        </a:p>
      </dgm:t>
    </dgm:pt>
    <dgm:pt modelId="{6DA0F320-B219-4C32-9512-49A38E888F66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Epsilon</a:t>
          </a:r>
        </a:p>
      </dgm:t>
    </dgm:pt>
    <dgm:pt modelId="{0257C455-FA36-4B23-A5AA-D73459F0227D}" type="parTrans" cxnId="{0B12C42C-B743-4A5A-98E4-A66266BC5E79}">
      <dgm:prSet/>
      <dgm:spPr/>
      <dgm:t>
        <a:bodyPr/>
        <a:lstStyle/>
        <a:p>
          <a:endParaRPr lang="en-US"/>
        </a:p>
      </dgm:t>
    </dgm:pt>
    <dgm:pt modelId="{B83477E5-D326-412B-8952-9F1E62FB5202}" type="sibTrans" cxnId="{0B12C42C-B743-4A5A-98E4-A66266BC5E79}">
      <dgm:prSet/>
      <dgm:spPr/>
      <dgm:t>
        <a:bodyPr/>
        <a:lstStyle/>
        <a:p>
          <a:endParaRPr lang="en-US"/>
        </a:p>
      </dgm:t>
    </dgm:pt>
    <dgm:pt modelId="{FC242A70-3A8E-4B2A-BCA8-419D99EBF845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Maximum steps per episode</a:t>
          </a:r>
        </a:p>
      </dgm:t>
    </dgm:pt>
    <dgm:pt modelId="{F95C5B3B-4DAE-4C4D-87DB-84D2AED41830}" type="parTrans" cxnId="{DE75C4BD-7033-4E45-8F6F-87650D4D1F25}">
      <dgm:prSet/>
      <dgm:spPr/>
      <dgm:t>
        <a:bodyPr/>
        <a:lstStyle/>
        <a:p>
          <a:endParaRPr lang="en-US"/>
        </a:p>
      </dgm:t>
    </dgm:pt>
    <dgm:pt modelId="{1B00B0A6-FA9E-4540-A33B-D8A5BAF36406}" type="sibTrans" cxnId="{DE75C4BD-7033-4E45-8F6F-87650D4D1F25}">
      <dgm:prSet/>
      <dgm:spPr/>
      <dgm:t>
        <a:bodyPr/>
        <a:lstStyle/>
        <a:p>
          <a:endParaRPr lang="en-US"/>
        </a:p>
      </dgm:t>
    </dgm:pt>
    <dgm:pt modelId="{94E56B1F-BF78-4F37-8BA5-A6269EA58E31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Replay memory buffer</a:t>
          </a:r>
        </a:p>
      </dgm:t>
    </dgm:pt>
    <dgm:pt modelId="{CECA3B05-A7EB-4911-BD85-67F58A2DAC6E}" type="parTrans" cxnId="{C2FA6AEE-CB4C-44CB-A86C-61C832512AD0}">
      <dgm:prSet/>
      <dgm:spPr/>
      <dgm:t>
        <a:bodyPr/>
        <a:lstStyle/>
        <a:p>
          <a:endParaRPr lang="en-US"/>
        </a:p>
      </dgm:t>
    </dgm:pt>
    <dgm:pt modelId="{B83976D4-4141-4E38-9C50-8C8A68350F0F}" type="sibTrans" cxnId="{C2FA6AEE-CB4C-44CB-A86C-61C832512AD0}">
      <dgm:prSet/>
      <dgm:spPr/>
      <dgm:t>
        <a:bodyPr/>
        <a:lstStyle/>
        <a:p>
          <a:endParaRPr lang="en-US"/>
        </a:p>
      </dgm:t>
    </dgm:pt>
    <dgm:pt modelId="{0433B6FC-7BC1-476B-BB8C-A72F4DBDFC17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Update Frequency</a:t>
          </a:r>
        </a:p>
      </dgm:t>
    </dgm:pt>
    <dgm:pt modelId="{4150A749-DCEC-430E-9045-02A545ADAD2A}" type="parTrans" cxnId="{164D7224-3BFB-47D2-9D23-0B8DD305B386}">
      <dgm:prSet/>
      <dgm:spPr/>
      <dgm:t>
        <a:bodyPr/>
        <a:lstStyle/>
        <a:p>
          <a:endParaRPr lang="en-US"/>
        </a:p>
      </dgm:t>
    </dgm:pt>
    <dgm:pt modelId="{42A49EF2-DA57-4E1E-9DBA-7F1BFF1FB8B8}" type="sibTrans" cxnId="{164D7224-3BFB-47D2-9D23-0B8DD305B386}">
      <dgm:prSet/>
      <dgm:spPr/>
      <dgm:t>
        <a:bodyPr/>
        <a:lstStyle/>
        <a:p>
          <a:endParaRPr lang="en-US"/>
        </a:p>
      </dgm:t>
    </dgm:pt>
    <dgm:pt modelId="{D1FFF0B0-DB62-40AA-8468-E9EF9C0B16BC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Target network update interval</a:t>
          </a:r>
        </a:p>
      </dgm:t>
    </dgm:pt>
    <dgm:pt modelId="{4EE087B7-F86F-4A12-B22A-23D4FC903B8F}" type="parTrans" cxnId="{80D5E367-CE0D-4CB8-987E-CCB2E4711C4F}">
      <dgm:prSet/>
      <dgm:spPr/>
      <dgm:t>
        <a:bodyPr/>
        <a:lstStyle/>
        <a:p>
          <a:endParaRPr lang="en-US"/>
        </a:p>
      </dgm:t>
    </dgm:pt>
    <dgm:pt modelId="{6352FBFD-FF97-496F-A879-F41D97898BAE}" type="sibTrans" cxnId="{80D5E367-CE0D-4CB8-987E-CCB2E4711C4F}">
      <dgm:prSet/>
      <dgm:spPr/>
      <dgm:t>
        <a:bodyPr/>
        <a:lstStyle/>
        <a:p>
          <a:endParaRPr lang="en-US"/>
        </a:p>
      </dgm:t>
    </dgm:pt>
    <dgm:pt modelId="{8ADC0A03-CCF4-4E20-AD4E-0F1AEF5B2603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Learning rate</a:t>
          </a:r>
        </a:p>
      </dgm:t>
    </dgm:pt>
    <dgm:pt modelId="{451E1E99-0DBF-48B8-BAE0-EFE41C6F3D93}" type="parTrans" cxnId="{074B5851-DAA6-4D58-8016-15FFF6702F44}">
      <dgm:prSet/>
      <dgm:spPr/>
    </dgm:pt>
    <dgm:pt modelId="{C2B3CE66-4D5C-4DE0-BEA3-14EDA8888C3F}" type="sibTrans" cxnId="{074B5851-DAA6-4D58-8016-15FFF6702F44}">
      <dgm:prSet/>
      <dgm:spPr/>
    </dgm:pt>
    <dgm:pt modelId="{2A3673A8-F679-4A64-9DEC-D0ADE68E4B59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Mini Batch Size</a:t>
          </a:r>
        </a:p>
      </dgm:t>
    </dgm:pt>
    <dgm:pt modelId="{9A301F7A-BAA2-40B3-B348-713AF9E3BAD7}" type="parTrans" cxnId="{F2A1B889-FC59-458C-ADA3-829D66726888}">
      <dgm:prSet/>
      <dgm:spPr/>
    </dgm:pt>
    <dgm:pt modelId="{EE7CC114-94AB-4AA5-BDCB-51D78C0DF208}" type="sibTrans" cxnId="{F2A1B889-FC59-458C-ADA3-829D66726888}">
      <dgm:prSet/>
      <dgm:spPr/>
    </dgm:pt>
    <dgm:pt modelId="{8ABD95DE-150F-4A83-A7CA-C13F1A1BEA91}" type="pres">
      <dgm:prSet presAssocID="{70C0DCBC-22B0-478E-8D43-6E4183F791C9}" presName="vert0" presStyleCnt="0">
        <dgm:presLayoutVars>
          <dgm:dir/>
          <dgm:animOne val="branch"/>
          <dgm:animLvl val="lvl"/>
        </dgm:presLayoutVars>
      </dgm:prSet>
      <dgm:spPr/>
    </dgm:pt>
    <dgm:pt modelId="{C7073011-7A36-4BE1-8917-56D695CDFE9C}" type="pres">
      <dgm:prSet presAssocID="{D73A766C-1735-4887-AC1F-023928F4DDD2}" presName="thickLine" presStyleLbl="alignNode1" presStyleIdx="0" presStyleCnt="8"/>
      <dgm:spPr/>
    </dgm:pt>
    <dgm:pt modelId="{D035400E-6B10-4AF6-ACA9-D0B50858C55A}" type="pres">
      <dgm:prSet presAssocID="{D73A766C-1735-4887-AC1F-023928F4DDD2}" presName="horz1" presStyleCnt="0"/>
      <dgm:spPr/>
    </dgm:pt>
    <dgm:pt modelId="{5B17D754-5235-48F5-81AC-A4245AE97F16}" type="pres">
      <dgm:prSet presAssocID="{D73A766C-1735-4887-AC1F-023928F4DDD2}" presName="tx1" presStyleLbl="revTx" presStyleIdx="0" presStyleCnt="8"/>
      <dgm:spPr/>
    </dgm:pt>
    <dgm:pt modelId="{A8F352B9-658C-4466-8B25-4A0F2B669EDB}" type="pres">
      <dgm:prSet presAssocID="{D73A766C-1735-4887-AC1F-023928F4DDD2}" presName="vert1" presStyleCnt="0"/>
      <dgm:spPr/>
    </dgm:pt>
    <dgm:pt modelId="{78BC0305-2D93-465B-8108-B234867403A3}" type="pres">
      <dgm:prSet presAssocID="{6DA0F320-B219-4C32-9512-49A38E888F66}" presName="thickLine" presStyleLbl="alignNode1" presStyleIdx="1" presStyleCnt="8"/>
      <dgm:spPr/>
    </dgm:pt>
    <dgm:pt modelId="{4ED22FC6-2C6D-4883-A696-5ACA0569030B}" type="pres">
      <dgm:prSet presAssocID="{6DA0F320-B219-4C32-9512-49A38E888F66}" presName="horz1" presStyleCnt="0"/>
      <dgm:spPr/>
    </dgm:pt>
    <dgm:pt modelId="{3FF2E460-A37F-4768-AD74-16C225805C16}" type="pres">
      <dgm:prSet presAssocID="{6DA0F320-B219-4C32-9512-49A38E888F66}" presName="tx1" presStyleLbl="revTx" presStyleIdx="1" presStyleCnt="8"/>
      <dgm:spPr/>
    </dgm:pt>
    <dgm:pt modelId="{20D7E64A-8304-4B83-9BE0-6688B722575F}" type="pres">
      <dgm:prSet presAssocID="{6DA0F320-B219-4C32-9512-49A38E888F66}" presName="vert1" presStyleCnt="0"/>
      <dgm:spPr/>
    </dgm:pt>
    <dgm:pt modelId="{76EF9A19-7B06-4908-A472-C121B088CC1F}" type="pres">
      <dgm:prSet presAssocID="{8ADC0A03-CCF4-4E20-AD4E-0F1AEF5B2603}" presName="thickLine" presStyleLbl="alignNode1" presStyleIdx="2" presStyleCnt="8"/>
      <dgm:spPr/>
    </dgm:pt>
    <dgm:pt modelId="{F09B4D42-0348-43F2-B74E-516F9F2100AE}" type="pres">
      <dgm:prSet presAssocID="{8ADC0A03-CCF4-4E20-AD4E-0F1AEF5B2603}" presName="horz1" presStyleCnt="0"/>
      <dgm:spPr/>
    </dgm:pt>
    <dgm:pt modelId="{FBCD8451-C4CC-4476-B81E-6A9D50A813F2}" type="pres">
      <dgm:prSet presAssocID="{8ADC0A03-CCF4-4E20-AD4E-0F1AEF5B2603}" presName="tx1" presStyleLbl="revTx" presStyleIdx="2" presStyleCnt="8"/>
      <dgm:spPr/>
    </dgm:pt>
    <dgm:pt modelId="{10DACC16-354B-418B-9FDB-21C5F408808B}" type="pres">
      <dgm:prSet presAssocID="{8ADC0A03-CCF4-4E20-AD4E-0F1AEF5B2603}" presName="vert1" presStyleCnt="0"/>
      <dgm:spPr/>
    </dgm:pt>
    <dgm:pt modelId="{EC37FA4F-61B4-4222-B7E4-8545F102D369}" type="pres">
      <dgm:prSet presAssocID="{FC242A70-3A8E-4B2A-BCA8-419D99EBF845}" presName="thickLine" presStyleLbl="alignNode1" presStyleIdx="3" presStyleCnt="8"/>
      <dgm:spPr/>
    </dgm:pt>
    <dgm:pt modelId="{FBF7C259-5E52-4D96-B648-D0AAC1ECB9EA}" type="pres">
      <dgm:prSet presAssocID="{FC242A70-3A8E-4B2A-BCA8-419D99EBF845}" presName="horz1" presStyleCnt="0"/>
      <dgm:spPr/>
    </dgm:pt>
    <dgm:pt modelId="{8BB21A19-2980-4F80-8FA9-B7C5840DE4B2}" type="pres">
      <dgm:prSet presAssocID="{FC242A70-3A8E-4B2A-BCA8-419D99EBF845}" presName="tx1" presStyleLbl="revTx" presStyleIdx="3" presStyleCnt="8"/>
      <dgm:spPr/>
    </dgm:pt>
    <dgm:pt modelId="{B337D919-4D01-47C6-8715-B836B9A59CBD}" type="pres">
      <dgm:prSet presAssocID="{FC242A70-3A8E-4B2A-BCA8-419D99EBF845}" presName="vert1" presStyleCnt="0"/>
      <dgm:spPr/>
    </dgm:pt>
    <dgm:pt modelId="{BFA1063E-3558-4929-AD7A-82241343F4BC}" type="pres">
      <dgm:prSet presAssocID="{94E56B1F-BF78-4F37-8BA5-A6269EA58E31}" presName="thickLine" presStyleLbl="alignNode1" presStyleIdx="4" presStyleCnt="8"/>
      <dgm:spPr/>
    </dgm:pt>
    <dgm:pt modelId="{AC1720E1-0C9D-4E9A-81B3-A7E46B134265}" type="pres">
      <dgm:prSet presAssocID="{94E56B1F-BF78-4F37-8BA5-A6269EA58E31}" presName="horz1" presStyleCnt="0"/>
      <dgm:spPr/>
    </dgm:pt>
    <dgm:pt modelId="{A860490B-B75D-4EC0-944F-339DFD18D22D}" type="pres">
      <dgm:prSet presAssocID="{94E56B1F-BF78-4F37-8BA5-A6269EA58E31}" presName="tx1" presStyleLbl="revTx" presStyleIdx="4" presStyleCnt="8"/>
      <dgm:spPr/>
    </dgm:pt>
    <dgm:pt modelId="{5DC91A21-8042-4011-8A71-A41775EA4A85}" type="pres">
      <dgm:prSet presAssocID="{94E56B1F-BF78-4F37-8BA5-A6269EA58E31}" presName="vert1" presStyleCnt="0"/>
      <dgm:spPr/>
    </dgm:pt>
    <dgm:pt modelId="{6FD055E3-2A09-4F3D-A46A-8D0CEEDB0A7A}" type="pres">
      <dgm:prSet presAssocID="{2A3673A8-F679-4A64-9DEC-D0ADE68E4B59}" presName="thickLine" presStyleLbl="alignNode1" presStyleIdx="5" presStyleCnt="8"/>
      <dgm:spPr/>
    </dgm:pt>
    <dgm:pt modelId="{743431CA-C29B-415D-83A0-ECA9C2C6CA0A}" type="pres">
      <dgm:prSet presAssocID="{2A3673A8-F679-4A64-9DEC-D0ADE68E4B59}" presName="horz1" presStyleCnt="0"/>
      <dgm:spPr/>
    </dgm:pt>
    <dgm:pt modelId="{110575A8-A779-4921-97E7-5103B6CB1E40}" type="pres">
      <dgm:prSet presAssocID="{2A3673A8-F679-4A64-9DEC-D0ADE68E4B59}" presName="tx1" presStyleLbl="revTx" presStyleIdx="5" presStyleCnt="8"/>
      <dgm:spPr/>
    </dgm:pt>
    <dgm:pt modelId="{3ABDEC90-4CCF-41F2-B24A-1FA3F1146A27}" type="pres">
      <dgm:prSet presAssocID="{2A3673A8-F679-4A64-9DEC-D0ADE68E4B59}" presName="vert1" presStyleCnt="0"/>
      <dgm:spPr/>
    </dgm:pt>
    <dgm:pt modelId="{DB904D2A-2FA6-4906-916F-9A5F54915A1D}" type="pres">
      <dgm:prSet presAssocID="{0433B6FC-7BC1-476B-BB8C-A72F4DBDFC17}" presName="thickLine" presStyleLbl="alignNode1" presStyleIdx="6" presStyleCnt="8"/>
      <dgm:spPr/>
    </dgm:pt>
    <dgm:pt modelId="{9EEE6A17-4CC6-40B6-AF74-1C10E1DFE12A}" type="pres">
      <dgm:prSet presAssocID="{0433B6FC-7BC1-476B-BB8C-A72F4DBDFC17}" presName="horz1" presStyleCnt="0"/>
      <dgm:spPr/>
    </dgm:pt>
    <dgm:pt modelId="{E7F85E9A-72E8-4ECB-B238-4B988C676D01}" type="pres">
      <dgm:prSet presAssocID="{0433B6FC-7BC1-476B-BB8C-A72F4DBDFC17}" presName="tx1" presStyleLbl="revTx" presStyleIdx="6" presStyleCnt="8"/>
      <dgm:spPr/>
    </dgm:pt>
    <dgm:pt modelId="{F3DDA967-5A09-4130-8283-39689B3A9250}" type="pres">
      <dgm:prSet presAssocID="{0433B6FC-7BC1-476B-BB8C-A72F4DBDFC17}" presName="vert1" presStyleCnt="0"/>
      <dgm:spPr/>
    </dgm:pt>
    <dgm:pt modelId="{F1F4A7C7-EA53-439B-ABD6-2AD62285549C}" type="pres">
      <dgm:prSet presAssocID="{D1FFF0B0-DB62-40AA-8468-E9EF9C0B16BC}" presName="thickLine" presStyleLbl="alignNode1" presStyleIdx="7" presStyleCnt="8"/>
      <dgm:spPr/>
    </dgm:pt>
    <dgm:pt modelId="{DEB99E4E-5F0D-4744-B09C-303690CA1141}" type="pres">
      <dgm:prSet presAssocID="{D1FFF0B0-DB62-40AA-8468-E9EF9C0B16BC}" presName="horz1" presStyleCnt="0"/>
      <dgm:spPr/>
    </dgm:pt>
    <dgm:pt modelId="{103EFD7B-B3EB-49CB-9095-39428B9F1522}" type="pres">
      <dgm:prSet presAssocID="{D1FFF0B0-DB62-40AA-8468-E9EF9C0B16BC}" presName="tx1" presStyleLbl="revTx" presStyleIdx="7" presStyleCnt="8"/>
      <dgm:spPr/>
    </dgm:pt>
    <dgm:pt modelId="{40333A6A-651A-4A24-97C0-EA47B8873E28}" type="pres">
      <dgm:prSet presAssocID="{D1FFF0B0-DB62-40AA-8468-E9EF9C0B16BC}" presName="vert1" presStyleCnt="0"/>
      <dgm:spPr/>
    </dgm:pt>
  </dgm:ptLst>
  <dgm:cxnLst>
    <dgm:cxn modelId="{70600E0B-D0AC-4249-8D9C-E1DE25A456D5}" type="presOf" srcId="{D1FFF0B0-DB62-40AA-8468-E9EF9C0B16BC}" destId="{103EFD7B-B3EB-49CB-9095-39428B9F1522}" srcOrd="0" destOrd="0" presId="urn:microsoft.com/office/officeart/2008/layout/LinedList"/>
    <dgm:cxn modelId="{164D7224-3BFB-47D2-9D23-0B8DD305B386}" srcId="{70C0DCBC-22B0-478E-8D43-6E4183F791C9}" destId="{0433B6FC-7BC1-476B-BB8C-A72F4DBDFC17}" srcOrd="6" destOrd="0" parTransId="{4150A749-DCEC-430E-9045-02A545ADAD2A}" sibTransId="{42A49EF2-DA57-4E1E-9DBA-7F1BFF1FB8B8}"/>
    <dgm:cxn modelId="{0B12C42C-B743-4A5A-98E4-A66266BC5E79}" srcId="{70C0DCBC-22B0-478E-8D43-6E4183F791C9}" destId="{6DA0F320-B219-4C32-9512-49A38E888F66}" srcOrd="1" destOrd="0" parTransId="{0257C455-FA36-4B23-A5AA-D73459F0227D}" sibTransId="{B83477E5-D326-412B-8952-9F1E62FB5202}"/>
    <dgm:cxn modelId="{3521C536-E2DE-4E04-A7E1-2DA05C3B5AAC}" type="presOf" srcId="{6DA0F320-B219-4C32-9512-49A38E888F66}" destId="{3FF2E460-A37F-4768-AD74-16C225805C16}" srcOrd="0" destOrd="0" presId="urn:microsoft.com/office/officeart/2008/layout/LinedList"/>
    <dgm:cxn modelId="{ECD96037-C721-48A6-B295-A6901D00FBD4}" type="presOf" srcId="{D73A766C-1735-4887-AC1F-023928F4DDD2}" destId="{5B17D754-5235-48F5-81AC-A4245AE97F16}" srcOrd="0" destOrd="0" presId="urn:microsoft.com/office/officeart/2008/layout/LinedList"/>
    <dgm:cxn modelId="{0E7E4960-A425-4DEE-92AF-52150456825F}" type="presOf" srcId="{FC242A70-3A8E-4B2A-BCA8-419D99EBF845}" destId="{8BB21A19-2980-4F80-8FA9-B7C5840DE4B2}" srcOrd="0" destOrd="0" presId="urn:microsoft.com/office/officeart/2008/layout/LinedList"/>
    <dgm:cxn modelId="{80D5E367-CE0D-4CB8-987E-CCB2E4711C4F}" srcId="{70C0DCBC-22B0-478E-8D43-6E4183F791C9}" destId="{D1FFF0B0-DB62-40AA-8468-E9EF9C0B16BC}" srcOrd="7" destOrd="0" parTransId="{4EE087B7-F86F-4A12-B22A-23D4FC903B8F}" sibTransId="{6352FBFD-FF97-496F-A879-F41D97898BAE}"/>
    <dgm:cxn modelId="{074B5851-DAA6-4D58-8016-15FFF6702F44}" srcId="{70C0DCBC-22B0-478E-8D43-6E4183F791C9}" destId="{8ADC0A03-CCF4-4E20-AD4E-0F1AEF5B2603}" srcOrd="2" destOrd="0" parTransId="{451E1E99-0DBF-48B8-BAE0-EFE41C6F3D93}" sibTransId="{C2B3CE66-4D5C-4DE0-BEA3-14EDA8888C3F}"/>
    <dgm:cxn modelId="{47190C57-7E5C-48B5-9827-41D92002FE11}" type="presOf" srcId="{2A3673A8-F679-4A64-9DEC-D0ADE68E4B59}" destId="{110575A8-A779-4921-97E7-5103B6CB1E40}" srcOrd="0" destOrd="0" presId="urn:microsoft.com/office/officeart/2008/layout/LinedList"/>
    <dgm:cxn modelId="{F2A1B889-FC59-458C-ADA3-829D66726888}" srcId="{70C0DCBC-22B0-478E-8D43-6E4183F791C9}" destId="{2A3673A8-F679-4A64-9DEC-D0ADE68E4B59}" srcOrd="5" destOrd="0" parTransId="{9A301F7A-BAA2-40B3-B348-713AF9E3BAD7}" sibTransId="{EE7CC114-94AB-4AA5-BDCB-51D78C0DF208}"/>
    <dgm:cxn modelId="{DE75C4BD-7033-4E45-8F6F-87650D4D1F25}" srcId="{70C0DCBC-22B0-478E-8D43-6E4183F791C9}" destId="{FC242A70-3A8E-4B2A-BCA8-419D99EBF845}" srcOrd="3" destOrd="0" parTransId="{F95C5B3B-4DAE-4C4D-87DB-84D2AED41830}" sibTransId="{1B00B0A6-FA9E-4540-A33B-D8A5BAF36406}"/>
    <dgm:cxn modelId="{E17267CF-D7DC-4119-92C8-6CD2D5A96862}" srcId="{70C0DCBC-22B0-478E-8D43-6E4183F791C9}" destId="{D73A766C-1735-4887-AC1F-023928F4DDD2}" srcOrd="0" destOrd="0" parTransId="{4B232A85-3F66-4F8D-813E-3029EE0AFF81}" sibTransId="{B862C6DC-E576-4283-B6C6-9F949D3B05B7}"/>
    <dgm:cxn modelId="{4BEEB1D5-0A65-4C54-8EE9-7443A1CDF627}" type="presOf" srcId="{8ADC0A03-CCF4-4E20-AD4E-0F1AEF5B2603}" destId="{FBCD8451-C4CC-4476-B81E-6A9D50A813F2}" srcOrd="0" destOrd="0" presId="urn:microsoft.com/office/officeart/2008/layout/LinedList"/>
    <dgm:cxn modelId="{3B03B7D9-F362-4F81-A152-A1F87CCD4E29}" type="presOf" srcId="{94E56B1F-BF78-4F37-8BA5-A6269EA58E31}" destId="{A860490B-B75D-4EC0-944F-339DFD18D22D}" srcOrd="0" destOrd="0" presId="urn:microsoft.com/office/officeart/2008/layout/LinedList"/>
    <dgm:cxn modelId="{805C10E3-7194-4BA5-9EAC-3E70356A6BE5}" type="presOf" srcId="{70C0DCBC-22B0-478E-8D43-6E4183F791C9}" destId="{8ABD95DE-150F-4A83-A7CA-C13F1A1BEA91}" srcOrd="0" destOrd="0" presId="urn:microsoft.com/office/officeart/2008/layout/LinedList"/>
    <dgm:cxn modelId="{C2FA6AEE-CB4C-44CB-A86C-61C832512AD0}" srcId="{70C0DCBC-22B0-478E-8D43-6E4183F791C9}" destId="{94E56B1F-BF78-4F37-8BA5-A6269EA58E31}" srcOrd="4" destOrd="0" parTransId="{CECA3B05-A7EB-4911-BD85-67F58A2DAC6E}" sibTransId="{B83976D4-4141-4E38-9C50-8C8A68350F0F}"/>
    <dgm:cxn modelId="{0A9E71EE-6DA2-497D-84A5-578CB654FB1D}" type="presOf" srcId="{0433B6FC-7BC1-476B-BB8C-A72F4DBDFC17}" destId="{E7F85E9A-72E8-4ECB-B238-4B988C676D01}" srcOrd="0" destOrd="0" presId="urn:microsoft.com/office/officeart/2008/layout/LinedList"/>
    <dgm:cxn modelId="{B277D626-4E61-4E2E-88B4-7EA5C36EAE96}" type="presParOf" srcId="{8ABD95DE-150F-4A83-A7CA-C13F1A1BEA91}" destId="{C7073011-7A36-4BE1-8917-56D695CDFE9C}" srcOrd="0" destOrd="0" presId="urn:microsoft.com/office/officeart/2008/layout/LinedList"/>
    <dgm:cxn modelId="{2BAB3FC3-B381-4B90-BC7C-0D8A468F45A0}" type="presParOf" srcId="{8ABD95DE-150F-4A83-A7CA-C13F1A1BEA91}" destId="{D035400E-6B10-4AF6-ACA9-D0B50858C55A}" srcOrd="1" destOrd="0" presId="urn:microsoft.com/office/officeart/2008/layout/LinedList"/>
    <dgm:cxn modelId="{18E9F513-52DC-4584-8017-B45028C329C5}" type="presParOf" srcId="{D035400E-6B10-4AF6-ACA9-D0B50858C55A}" destId="{5B17D754-5235-48F5-81AC-A4245AE97F16}" srcOrd="0" destOrd="0" presId="urn:microsoft.com/office/officeart/2008/layout/LinedList"/>
    <dgm:cxn modelId="{D58BE4D6-2BF0-4E64-8D74-F5C89700DEBF}" type="presParOf" srcId="{D035400E-6B10-4AF6-ACA9-D0B50858C55A}" destId="{A8F352B9-658C-4466-8B25-4A0F2B669EDB}" srcOrd="1" destOrd="0" presId="urn:microsoft.com/office/officeart/2008/layout/LinedList"/>
    <dgm:cxn modelId="{0CCE6E7B-2919-404B-8923-D4BC5D696DD7}" type="presParOf" srcId="{8ABD95DE-150F-4A83-A7CA-C13F1A1BEA91}" destId="{78BC0305-2D93-465B-8108-B234867403A3}" srcOrd="2" destOrd="0" presId="urn:microsoft.com/office/officeart/2008/layout/LinedList"/>
    <dgm:cxn modelId="{B37A903C-0F37-4592-BF35-93D62A82C598}" type="presParOf" srcId="{8ABD95DE-150F-4A83-A7CA-C13F1A1BEA91}" destId="{4ED22FC6-2C6D-4883-A696-5ACA0569030B}" srcOrd="3" destOrd="0" presId="urn:microsoft.com/office/officeart/2008/layout/LinedList"/>
    <dgm:cxn modelId="{6BF85851-AE6A-41BF-9AD5-C8D07D280276}" type="presParOf" srcId="{4ED22FC6-2C6D-4883-A696-5ACA0569030B}" destId="{3FF2E460-A37F-4768-AD74-16C225805C16}" srcOrd="0" destOrd="0" presId="urn:microsoft.com/office/officeart/2008/layout/LinedList"/>
    <dgm:cxn modelId="{3B186050-0FDA-4B6A-8A5A-1D8B6683B4CE}" type="presParOf" srcId="{4ED22FC6-2C6D-4883-A696-5ACA0569030B}" destId="{20D7E64A-8304-4B83-9BE0-6688B722575F}" srcOrd="1" destOrd="0" presId="urn:microsoft.com/office/officeart/2008/layout/LinedList"/>
    <dgm:cxn modelId="{74769AE9-0ECD-4E76-9DCB-D1973E1096E2}" type="presParOf" srcId="{8ABD95DE-150F-4A83-A7CA-C13F1A1BEA91}" destId="{76EF9A19-7B06-4908-A472-C121B088CC1F}" srcOrd="4" destOrd="0" presId="urn:microsoft.com/office/officeart/2008/layout/LinedList"/>
    <dgm:cxn modelId="{A9E79473-F572-49F2-B99F-F7BAE5A618AC}" type="presParOf" srcId="{8ABD95DE-150F-4A83-A7CA-C13F1A1BEA91}" destId="{F09B4D42-0348-43F2-B74E-516F9F2100AE}" srcOrd="5" destOrd="0" presId="urn:microsoft.com/office/officeart/2008/layout/LinedList"/>
    <dgm:cxn modelId="{E8E6B8BE-1535-4D4D-AE83-8AC0824D0AEB}" type="presParOf" srcId="{F09B4D42-0348-43F2-B74E-516F9F2100AE}" destId="{FBCD8451-C4CC-4476-B81E-6A9D50A813F2}" srcOrd="0" destOrd="0" presId="urn:microsoft.com/office/officeart/2008/layout/LinedList"/>
    <dgm:cxn modelId="{4606DF2C-FBF7-4AB2-9F07-74FE60FBE41D}" type="presParOf" srcId="{F09B4D42-0348-43F2-B74E-516F9F2100AE}" destId="{10DACC16-354B-418B-9FDB-21C5F408808B}" srcOrd="1" destOrd="0" presId="urn:microsoft.com/office/officeart/2008/layout/LinedList"/>
    <dgm:cxn modelId="{D086D195-DDBE-48BF-8840-FB54ECBCAFEB}" type="presParOf" srcId="{8ABD95DE-150F-4A83-A7CA-C13F1A1BEA91}" destId="{EC37FA4F-61B4-4222-B7E4-8545F102D369}" srcOrd="6" destOrd="0" presId="urn:microsoft.com/office/officeart/2008/layout/LinedList"/>
    <dgm:cxn modelId="{60773A7F-F156-4AED-BA37-37839CFCAE26}" type="presParOf" srcId="{8ABD95DE-150F-4A83-A7CA-C13F1A1BEA91}" destId="{FBF7C259-5E52-4D96-B648-D0AAC1ECB9EA}" srcOrd="7" destOrd="0" presId="urn:microsoft.com/office/officeart/2008/layout/LinedList"/>
    <dgm:cxn modelId="{5A78AC0C-BFA1-4392-AAD2-920D5405943E}" type="presParOf" srcId="{FBF7C259-5E52-4D96-B648-D0AAC1ECB9EA}" destId="{8BB21A19-2980-4F80-8FA9-B7C5840DE4B2}" srcOrd="0" destOrd="0" presId="urn:microsoft.com/office/officeart/2008/layout/LinedList"/>
    <dgm:cxn modelId="{A2F5AB3F-6D34-43D8-877E-55FABA5854D6}" type="presParOf" srcId="{FBF7C259-5E52-4D96-B648-D0AAC1ECB9EA}" destId="{B337D919-4D01-47C6-8715-B836B9A59CBD}" srcOrd="1" destOrd="0" presId="urn:microsoft.com/office/officeart/2008/layout/LinedList"/>
    <dgm:cxn modelId="{0D900661-2855-4192-B955-C4D0455A1D1D}" type="presParOf" srcId="{8ABD95DE-150F-4A83-A7CA-C13F1A1BEA91}" destId="{BFA1063E-3558-4929-AD7A-82241343F4BC}" srcOrd="8" destOrd="0" presId="urn:microsoft.com/office/officeart/2008/layout/LinedList"/>
    <dgm:cxn modelId="{EFFA4A5B-FE10-4627-90E9-D627F7E6F472}" type="presParOf" srcId="{8ABD95DE-150F-4A83-A7CA-C13F1A1BEA91}" destId="{AC1720E1-0C9D-4E9A-81B3-A7E46B134265}" srcOrd="9" destOrd="0" presId="urn:microsoft.com/office/officeart/2008/layout/LinedList"/>
    <dgm:cxn modelId="{086013A7-EF39-48ED-9624-3A2D34D6E106}" type="presParOf" srcId="{AC1720E1-0C9D-4E9A-81B3-A7E46B134265}" destId="{A860490B-B75D-4EC0-944F-339DFD18D22D}" srcOrd="0" destOrd="0" presId="urn:microsoft.com/office/officeart/2008/layout/LinedList"/>
    <dgm:cxn modelId="{18FCB286-A5D7-4E30-A15F-0A83C394EA71}" type="presParOf" srcId="{AC1720E1-0C9D-4E9A-81B3-A7E46B134265}" destId="{5DC91A21-8042-4011-8A71-A41775EA4A85}" srcOrd="1" destOrd="0" presId="urn:microsoft.com/office/officeart/2008/layout/LinedList"/>
    <dgm:cxn modelId="{3D567FFF-C274-41E9-9EB1-6791FE3220EF}" type="presParOf" srcId="{8ABD95DE-150F-4A83-A7CA-C13F1A1BEA91}" destId="{6FD055E3-2A09-4F3D-A46A-8D0CEEDB0A7A}" srcOrd="10" destOrd="0" presId="urn:microsoft.com/office/officeart/2008/layout/LinedList"/>
    <dgm:cxn modelId="{5E516518-225D-408B-94F9-FD05430626D1}" type="presParOf" srcId="{8ABD95DE-150F-4A83-A7CA-C13F1A1BEA91}" destId="{743431CA-C29B-415D-83A0-ECA9C2C6CA0A}" srcOrd="11" destOrd="0" presId="urn:microsoft.com/office/officeart/2008/layout/LinedList"/>
    <dgm:cxn modelId="{D807D1AB-0924-4A5E-9E61-9C6E32637CAF}" type="presParOf" srcId="{743431CA-C29B-415D-83A0-ECA9C2C6CA0A}" destId="{110575A8-A779-4921-97E7-5103B6CB1E40}" srcOrd="0" destOrd="0" presId="urn:microsoft.com/office/officeart/2008/layout/LinedList"/>
    <dgm:cxn modelId="{0DAFAEA1-91DA-4625-B25F-392D0898F155}" type="presParOf" srcId="{743431CA-C29B-415D-83A0-ECA9C2C6CA0A}" destId="{3ABDEC90-4CCF-41F2-B24A-1FA3F1146A27}" srcOrd="1" destOrd="0" presId="urn:microsoft.com/office/officeart/2008/layout/LinedList"/>
    <dgm:cxn modelId="{6BE276CD-776F-4D0A-9E61-64FB6C7FF4E7}" type="presParOf" srcId="{8ABD95DE-150F-4A83-A7CA-C13F1A1BEA91}" destId="{DB904D2A-2FA6-4906-916F-9A5F54915A1D}" srcOrd="12" destOrd="0" presId="urn:microsoft.com/office/officeart/2008/layout/LinedList"/>
    <dgm:cxn modelId="{1D2DCF13-47A6-449F-843A-2FFD1874B2A3}" type="presParOf" srcId="{8ABD95DE-150F-4A83-A7CA-C13F1A1BEA91}" destId="{9EEE6A17-4CC6-40B6-AF74-1C10E1DFE12A}" srcOrd="13" destOrd="0" presId="urn:microsoft.com/office/officeart/2008/layout/LinedList"/>
    <dgm:cxn modelId="{BEB60596-1BEC-420D-A380-AB2B2E7EB56A}" type="presParOf" srcId="{9EEE6A17-4CC6-40B6-AF74-1C10E1DFE12A}" destId="{E7F85E9A-72E8-4ECB-B238-4B988C676D01}" srcOrd="0" destOrd="0" presId="urn:microsoft.com/office/officeart/2008/layout/LinedList"/>
    <dgm:cxn modelId="{0785B2B0-DEDC-4B2F-8F6B-46569D0D1DB6}" type="presParOf" srcId="{9EEE6A17-4CC6-40B6-AF74-1C10E1DFE12A}" destId="{F3DDA967-5A09-4130-8283-39689B3A9250}" srcOrd="1" destOrd="0" presId="urn:microsoft.com/office/officeart/2008/layout/LinedList"/>
    <dgm:cxn modelId="{15C05A5D-C213-48F8-9149-135E25EAD03F}" type="presParOf" srcId="{8ABD95DE-150F-4A83-A7CA-C13F1A1BEA91}" destId="{F1F4A7C7-EA53-439B-ABD6-2AD62285549C}" srcOrd="14" destOrd="0" presId="urn:microsoft.com/office/officeart/2008/layout/LinedList"/>
    <dgm:cxn modelId="{7E74AE6E-D667-48A7-90DD-669927F4BFF0}" type="presParOf" srcId="{8ABD95DE-150F-4A83-A7CA-C13F1A1BEA91}" destId="{DEB99E4E-5F0D-4744-B09C-303690CA1141}" srcOrd="15" destOrd="0" presId="urn:microsoft.com/office/officeart/2008/layout/LinedList"/>
    <dgm:cxn modelId="{575E06CB-8034-4FFA-8279-F1AEF173C179}" type="presParOf" srcId="{DEB99E4E-5F0D-4744-B09C-303690CA1141}" destId="{103EFD7B-B3EB-49CB-9095-39428B9F1522}" srcOrd="0" destOrd="0" presId="urn:microsoft.com/office/officeart/2008/layout/LinedList"/>
    <dgm:cxn modelId="{0BF2C76A-8030-440E-A04B-936AD46D0F63}" type="presParOf" srcId="{DEB99E4E-5F0D-4744-B09C-303690CA1141}" destId="{40333A6A-651A-4A24-97C0-EA47B8873E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1AB51-4E56-48B6-8E61-4E21BDF69386}">
      <dsp:nvSpPr>
        <dsp:cNvPr id="0" name=""/>
        <dsp:cNvSpPr/>
      </dsp:nvSpPr>
      <dsp:spPr>
        <a:xfrm>
          <a:off x="47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AF830-532C-4534-9CEE-6764A9E52DEE}">
      <dsp:nvSpPr>
        <dsp:cNvPr id="0" name=""/>
        <dsp:cNvSpPr/>
      </dsp:nvSpPr>
      <dsp:spPr>
        <a:xfrm>
          <a:off x="71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0F8E9-4F32-4742-8E05-5931396DB13E}">
      <dsp:nvSpPr>
        <dsp:cNvPr id="0" name=""/>
        <dsp:cNvSpPr/>
      </dsp:nvSpPr>
      <dsp:spPr>
        <a:xfrm>
          <a:off x="12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Why choose Atari Breakout?</a:t>
          </a:r>
        </a:p>
      </dsp:txBody>
      <dsp:txXfrm>
        <a:off x="127800" y="2334438"/>
        <a:ext cx="1800000" cy="720000"/>
      </dsp:txXfrm>
    </dsp:sp>
    <dsp:sp modelId="{F78AE352-E8C0-4E5D-8729-9A98A2E2D828}">
      <dsp:nvSpPr>
        <dsp:cNvPr id="0" name=""/>
        <dsp:cNvSpPr/>
      </dsp:nvSpPr>
      <dsp:spPr>
        <a:xfrm>
          <a:off x="259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4B1E9-C4A8-49C1-AC87-DCCFA4D05B28}">
      <dsp:nvSpPr>
        <dsp:cNvPr id="0" name=""/>
        <dsp:cNvSpPr/>
      </dsp:nvSpPr>
      <dsp:spPr>
        <a:xfrm>
          <a:off x="2827800" y="1128438"/>
          <a:ext cx="630000" cy="63000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F4D9B-6A5C-45D7-91D7-39CCDC63DC9C}">
      <dsp:nvSpPr>
        <dsp:cNvPr id="0" name=""/>
        <dsp:cNvSpPr/>
      </dsp:nvSpPr>
      <dsp:spPr>
        <a:xfrm>
          <a:off x="224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What is deep q learning ?</a:t>
          </a:r>
          <a:endParaRPr lang="en-US" sz="1900" kern="1200">
            <a:latin typeface="Calibri Light" panose="020F0302020204030204"/>
          </a:endParaRPr>
        </a:p>
      </dsp:txBody>
      <dsp:txXfrm>
        <a:off x="2242800" y="2334438"/>
        <a:ext cx="1800000" cy="720000"/>
      </dsp:txXfrm>
    </dsp:sp>
    <dsp:sp modelId="{F7C3FE91-9A01-47BE-BE29-2A0745624711}">
      <dsp:nvSpPr>
        <dsp:cNvPr id="0" name=""/>
        <dsp:cNvSpPr/>
      </dsp:nvSpPr>
      <dsp:spPr>
        <a:xfrm>
          <a:off x="470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311CC-3ADB-46C3-8FE4-6A3C3A7ACDF1}">
      <dsp:nvSpPr>
        <dsp:cNvPr id="0" name=""/>
        <dsp:cNvSpPr/>
      </dsp:nvSpPr>
      <dsp:spPr>
        <a:xfrm>
          <a:off x="494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15093-CA4B-47A4-A7E0-18A78313684E}">
      <dsp:nvSpPr>
        <dsp:cNvPr id="0" name=""/>
        <dsp:cNvSpPr/>
      </dsp:nvSpPr>
      <dsp:spPr>
        <a:xfrm>
          <a:off x="435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Applying Deep Q-Learning</a:t>
          </a:r>
        </a:p>
      </dsp:txBody>
      <dsp:txXfrm>
        <a:off x="4357800" y="2334438"/>
        <a:ext cx="1800000" cy="720000"/>
      </dsp:txXfrm>
    </dsp:sp>
    <dsp:sp modelId="{AA531E25-6D8C-4579-A0A4-E172457F559C}">
      <dsp:nvSpPr>
        <dsp:cNvPr id="0" name=""/>
        <dsp:cNvSpPr/>
      </dsp:nvSpPr>
      <dsp:spPr>
        <a:xfrm>
          <a:off x="6823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FEDB5-B180-41E1-B55C-075B90BB05CF}">
      <dsp:nvSpPr>
        <dsp:cNvPr id="0" name=""/>
        <dsp:cNvSpPr/>
      </dsp:nvSpPr>
      <dsp:spPr>
        <a:xfrm>
          <a:off x="7057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C3A63-2FDD-4890-B80E-27B742CC6502}">
      <dsp:nvSpPr>
        <dsp:cNvPr id="0" name=""/>
        <dsp:cNvSpPr/>
      </dsp:nvSpPr>
      <dsp:spPr>
        <a:xfrm>
          <a:off x="6472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Challenges and Problems</a:t>
          </a:r>
        </a:p>
      </dsp:txBody>
      <dsp:txXfrm>
        <a:off x="6472800" y="2334438"/>
        <a:ext cx="1800000" cy="720000"/>
      </dsp:txXfrm>
    </dsp:sp>
    <dsp:sp modelId="{F33DD36A-0C3F-40EE-B73E-A1D5DAFE5325}">
      <dsp:nvSpPr>
        <dsp:cNvPr id="0" name=""/>
        <dsp:cNvSpPr/>
      </dsp:nvSpPr>
      <dsp:spPr>
        <a:xfrm>
          <a:off x="8938800" y="894438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6CEAC-7AAA-4C06-8A76-29068715DF19}">
      <dsp:nvSpPr>
        <dsp:cNvPr id="0" name=""/>
        <dsp:cNvSpPr/>
      </dsp:nvSpPr>
      <dsp:spPr>
        <a:xfrm>
          <a:off x="9172800" y="112843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300F-018B-46F3-9D21-8B9CFDA39E24}">
      <dsp:nvSpPr>
        <dsp:cNvPr id="0" name=""/>
        <dsp:cNvSpPr/>
      </dsp:nvSpPr>
      <dsp:spPr>
        <a:xfrm>
          <a:off x="8587800" y="233443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Results and Takeaways</a:t>
          </a:r>
        </a:p>
      </dsp:txBody>
      <dsp:txXfrm>
        <a:off x="8587800" y="2334438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D42DE-B53F-4250-9987-0F0712D5020E}">
      <dsp:nvSpPr>
        <dsp:cNvPr id="0" name=""/>
        <dsp:cNvSpPr/>
      </dsp:nvSpPr>
      <dsp:spPr>
        <a:xfrm>
          <a:off x="51" y="100854"/>
          <a:ext cx="4913783" cy="1036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Q-Learning</a:t>
          </a:r>
        </a:p>
      </dsp:txBody>
      <dsp:txXfrm>
        <a:off x="51" y="100854"/>
        <a:ext cx="4913783" cy="1036800"/>
      </dsp:txXfrm>
    </dsp:sp>
    <dsp:sp modelId="{A18BF08D-7C7B-4F74-A78C-B04FA03D52B8}">
      <dsp:nvSpPr>
        <dsp:cNvPr id="0" name=""/>
        <dsp:cNvSpPr/>
      </dsp:nvSpPr>
      <dsp:spPr>
        <a:xfrm>
          <a:off x="51" y="1137654"/>
          <a:ext cx="4913783" cy="31128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Handles small and discrete environments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Maintains a table that maps state-action pairs to a q-value</a:t>
          </a:r>
        </a:p>
      </dsp:txBody>
      <dsp:txXfrm>
        <a:off x="51" y="1137654"/>
        <a:ext cx="4913783" cy="3112830"/>
      </dsp:txXfrm>
    </dsp:sp>
    <dsp:sp modelId="{8FCBAE74-A14E-473A-A92F-E911AA761DF4}">
      <dsp:nvSpPr>
        <dsp:cNvPr id="0" name=""/>
        <dsp:cNvSpPr/>
      </dsp:nvSpPr>
      <dsp:spPr>
        <a:xfrm>
          <a:off x="5601764" y="100854"/>
          <a:ext cx="4913783" cy="10368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Deep Q-Learning</a:t>
          </a:r>
        </a:p>
      </dsp:txBody>
      <dsp:txXfrm>
        <a:off x="5601764" y="100854"/>
        <a:ext cx="4913783" cy="1036800"/>
      </dsp:txXfrm>
    </dsp:sp>
    <dsp:sp modelId="{3D66B4AD-FEDD-4A5F-977B-84E19F63067A}">
      <dsp:nvSpPr>
        <dsp:cNvPr id="0" name=""/>
        <dsp:cNvSpPr/>
      </dsp:nvSpPr>
      <dsp:spPr>
        <a:xfrm>
          <a:off x="5601764" y="1137654"/>
          <a:ext cx="4913783" cy="31128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Handles continuous actions and states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Determines q-value through a neural network</a:t>
          </a:r>
        </a:p>
      </dsp:txBody>
      <dsp:txXfrm>
        <a:off x="5601764" y="1137654"/>
        <a:ext cx="4913783" cy="3112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73011-7A36-4BE1-8917-56D695CDFE9C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7D754-5235-48F5-81AC-A4245AE97F16}">
      <dsp:nvSpPr>
        <dsp:cNvPr id="0" name=""/>
        <dsp:cNvSpPr/>
      </dsp:nvSpPr>
      <dsp:spPr>
        <a:xfrm>
          <a:off x="0" y="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cs typeface="Calibri"/>
            </a:rPr>
            <a:t>Gamma</a:t>
          </a:r>
        </a:p>
      </dsp:txBody>
      <dsp:txXfrm>
        <a:off x="0" y="0"/>
        <a:ext cx="6900512" cy="692017"/>
      </dsp:txXfrm>
    </dsp:sp>
    <dsp:sp modelId="{78BC0305-2D93-465B-8108-B234867403A3}">
      <dsp:nvSpPr>
        <dsp:cNvPr id="0" name=""/>
        <dsp:cNvSpPr/>
      </dsp:nvSpPr>
      <dsp:spPr>
        <a:xfrm>
          <a:off x="0" y="692017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2E460-A37F-4768-AD74-16C225805C16}">
      <dsp:nvSpPr>
        <dsp:cNvPr id="0" name=""/>
        <dsp:cNvSpPr/>
      </dsp:nvSpPr>
      <dsp:spPr>
        <a:xfrm>
          <a:off x="0" y="692017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cs typeface="Calibri"/>
            </a:rPr>
            <a:t>Epsilon</a:t>
          </a:r>
        </a:p>
      </dsp:txBody>
      <dsp:txXfrm>
        <a:off x="0" y="692017"/>
        <a:ext cx="6900512" cy="692017"/>
      </dsp:txXfrm>
    </dsp:sp>
    <dsp:sp modelId="{76EF9A19-7B06-4908-A472-C121B088CC1F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D8451-C4CC-4476-B81E-6A9D50A813F2}">
      <dsp:nvSpPr>
        <dsp:cNvPr id="0" name=""/>
        <dsp:cNvSpPr/>
      </dsp:nvSpPr>
      <dsp:spPr>
        <a:xfrm>
          <a:off x="0" y="138403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cs typeface="Calibri"/>
            </a:rPr>
            <a:t>Learning rate</a:t>
          </a:r>
        </a:p>
      </dsp:txBody>
      <dsp:txXfrm>
        <a:off x="0" y="1384035"/>
        <a:ext cx="6900512" cy="692017"/>
      </dsp:txXfrm>
    </dsp:sp>
    <dsp:sp modelId="{EC37FA4F-61B4-4222-B7E4-8545F102D369}">
      <dsp:nvSpPr>
        <dsp:cNvPr id="0" name=""/>
        <dsp:cNvSpPr/>
      </dsp:nvSpPr>
      <dsp:spPr>
        <a:xfrm>
          <a:off x="0" y="2076052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21A19-2980-4F80-8FA9-B7C5840DE4B2}">
      <dsp:nvSpPr>
        <dsp:cNvPr id="0" name=""/>
        <dsp:cNvSpPr/>
      </dsp:nvSpPr>
      <dsp:spPr>
        <a:xfrm>
          <a:off x="0" y="2076052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cs typeface="Calibri"/>
            </a:rPr>
            <a:t>Maximum steps per episode</a:t>
          </a:r>
        </a:p>
      </dsp:txBody>
      <dsp:txXfrm>
        <a:off x="0" y="2076052"/>
        <a:ext cx="6900512" cy="692017"/>
      </dsp:txXfrm>
    </dsp:sp>
    <dsp:sp modelId="{BFA1063E-3558-4929-AD7A-82241343F4BC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0490B-B75D-4EC0-944F-339DFD18D22D}">
      <dsp:nvSpPr>
        <dsp:cNvPr id="0" name=""/>
        <dsp:cNvSpPr/>
      </dsp:nvSpPr>
      <dsp:spPr>
        <a:xfrm>
          <a:off x="0" y="2768070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cs typeface="Calibri"/>
            </a:rPr>
            <a:t>Replay memory buffer</a:t>
          </a:r>
        </a:p>
      </dsp:txBody>
      <dsp:txXfrm>
        <a:off x="0" y="2768070"/>
        <a:ext cx="6900512" cy="692017"/>
      </dsp:txXfrm>
    </dsp:sp>
    <dsp:sp modelId="{6FD055E3-2A09-4F3D-A46A-8D0CEEDB0A7A}">
      <dsp:nvSpPr>
        <dsp:cNvPr id="0" name=""/>
        <dsp:cNvSpPr/>
      </dsp:nvSpPr>
      <dsp:spPr>
        <a:xfrm>
          <a:off x="0" y="346008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575A8-A779-4921-97E7-5103B6CB1E40}">
      <dsp:nvSpPr>
        <dsp:cNvPr id="0" name=""/>
        <dsp:cNvSpPr/>
      </dsp:nvSpPr>
      <dsp:spPr>
        <a:xfrm>
          <a:off x="0" y="3460088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cs typeface="Calibri"/>
            </a:rPr>
            <a:t>Mini Batch Size</a:t>
          </a:r>
        </a:p>
      </dsp:txBody>
      <dsp:txXfrm>
        <a:off x="0" y="3460088"/>
        <a:ext cx="6900512" cy="692017"/>
      </dsp:txXfrm>
    </dsp:sp>
    <dsp:sp modelId="{DB904D2A-2FA6-4906-916F-9A5F54915A1D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85E9A-72E8-4ECB-B238-4B988C676D01}">
      <dsp:nvSpPr>
        <dsp:cNvPr id="0" name=""/>
        <dsp:cNvSpPr/>
      </dsp:nvSpPr>
      <dsp:spPr>
        <a:xfrm>
          <a:off x="0" y="4152105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cs typeface="Calibri"/>
            </a:rPr>
            <a:t>Update Frequency</a:t>
          </a:r>
        </a:p>
      </dsp:txBody>
      <dsp:txXfrm>
        <a:off x="0" y="4152105"/>
        <a:ext cx="6900512" cy="692017"/>
      </dsp:txXfrm>
    </dsp:sp>
    <dsp:sp modelId="{F1F4A7C7-EA53-439B-ABD6-2AD62285549C}">
      <dsp:nvSpPr>
        <dsp:cNvPr id="0" name=""/>
        <dsp:cNvSpPr/>
      </dsp:nvSpPr>
      <dsp:spPr>
        <a:xfrm>
          <a:off x="0" y="484412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EFD7B-B3EB-49CB-9095-39428B9F1522}">
      <dsp:nvSpPr>
        <dsp:cNvPr id="0" name=""/>
        <dsp:cNvSpPr/>
      </dsp:nvSpPr>
      <dsp:spPr>
        <a:xfrm>
          <a:off x="0" y="4844123"/>
          <a:ext cx="6900512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Calibri"/>
              <a:cs typeface="Calibri"/>
            </a:rPr>
            <a:t>Target network update interval</a:t>
          </a:r>
        </a:p>
      </dsp:txBody>
      <dsp:txXfrm>
        <a:off x="0" y="4844123"/>
        <a:ext cx="6900512" cy="692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6A17A-4B1D-4A32-A4BD-048213948C71}" type="datetimeFigureOut"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33B70-ACD9-40BE-AE6E-9DFA74010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4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our task was to create an ai that's</a:t>
            </a:r>
          </a:p>
          <a:p>
            <a:r>
              <a:rPr lang="en-US"/>
              <a:t>able to play </a:t>
            </a:r>
            <a:r>
              <a:rPr lang="en-US" err="1"/>
              <a:t>atari</a:t>
            </a:r>
            <a:r>
              <a:rPr lang="en-US"/>
              <a:t> breakout on an</a:t>
            </a:r>
            <a:endParaRPr lang="en-US">
              <a:cs typeface="Calibri"/>
            </a:endParaRPr>
          </a:p>
          <a:p>
            <a:r>
              <a:rPr lang="en-US"/>
              <a:t>emulator using deep q learning </a:t>
            </a:r>
          </a:p>
          <a:p>
            <a:r>
              <a:rPr lang="en-US"/>
              <a:t>our first</a:t>
            </a:r>
            <a:endParaRPr lang="en-US">
              <a:cs typeface="Calibri"/>
            </a:endParaRPr>
          </a:p>
          <a:p>
            <a:r>
              <a:rPr lang="en-US"/>
              <a:t>goal is to complete a game of breakout</a:t>
            </a:r>
            <a:endParaRPr lang="en-US">
              <a:cs typeface="Calibri"/>
            </a:endParaRPr>
          </a:p>
          <a:p>
            <a:r>
              <a:rPr lang="en-US"/>
              <a:t>our second goal is to minimize the time</a:t>
            </a:r>
            <a:endParaRPr lang="en-US">
              <a:cs typeface="Calibri"/>
            </a:endParaRPr>
          </a:p>
          <a:p>
            <a:r>
              <a:rPr lang="en-US"/>
              <a:t>it takes to complete the game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21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to optimize the neural network we</a:t>
            </a:r>
          </a:p>
          <a:p>
            <a:r>
              <a:rPr lang="en-US"/>
              <a:t>first have to store an experience replay</a:t>
            </a:r>
          </a:p>
          <a:p>
            <a:r>
              <a:rPr lang="en-US"/>
              <a:t>that will contain states rewards actions</a:t>
            </a:r>
          </a:p>
          <a:p>
            <a:r>
              <a:rPr lang="en-US"/>
              <a:t>and q values from the environment</a:t>
            </a:r>
          </a:p>
          <a:p>
            <a:r>
              <a:rPr lang="en-US"/>
              <a:t>this experience replay is vital for</a:t>
            </a:r>
          </a:p>
          <a:p>
            <a:r>
              <a:rPr lang="en-US"/>
              <a:t>training but cannot hold all past data</a:t>
            </a:r>
          </a:p>
          <a:p>
            <a:r>
              <a:rPr lang="en-US"/>
              <a:t>since it will take up too much memory</a:t>
            </a:r>
          </a:p>
          <a:p>
            <a:r>
              <a:rPr lang="en-US"/>
              <a:t>and we we will use two identical neural</a:t>
            </a:r>
          </a:p>
          <a:p>
            <a:r>
              <a:rPr lang="en-US"/>
              <a:t>networks in architecture but with</a:t>
            </a:r>
          </a:p>
          <a:p>
            <a:r>
              <a:rPr lang="en-US"/>
              <a:t>different weights one to predict the q</a:t>
            </a:r>
          </a:p>
          <a:p>
            <a:r>
              <a:rPr lang="en-US"/>
              <a:t>values and another to predict the target</a:t>
            </a:r>
          </a:p>
          <a:p>
            <a:r>
              <a:rPr lang="en-US"/>
              <a:t>q value </a:t>
            </a:r>
          </a:p>
          <a:p>
            <a:r>
              <a:rPr lang="en-US"/>
              <a:t> </a:t>
            </a:r>
          </a:p>
          <a:p>
            <a:r>
              <a:rPr lang="en-US"/>
              <a:t>the experience replay is sampled to</a:t>
            </a:r>
          </a:p>
          <a:p>
            <a:r>
              <a:rPr lang="en-US"/>
              <a:t>create a batch of data to train on this</a:t>
            </a:r>
          </a:p>
          <a:p>
            <a:r>
              <a:rPr lang="en-US"/>
              <a:t>batch is then passed through the q</a:t>
            </a:r>
          </a:p>
          <a:p>
            <a:r>
              <a:rPr lang="en-US"/>
              <a:t>network and the target network and their</a:t>
            </a:r>
          </a:p>
          <a:p>
            <a:r>
              <a:rPr lang="en-US"/>
              <a:t>outputs are compared to compute loss the</a:t>
            </a:r>
          </a:p>
          <a:p>
            <a:r>
              <a:rPr lang="en-US"/>
              <a:t>q network is trained with back</a:t>
            </a:r>
          </a:p>
          <a:p>
            <a:r>
              <a:rPr lang="en-US"/>
              <a:t>propagation every time loss is computed</a:t>
            </a:r>
          </a:p>
          <a:p>
            <a:r>
              <a:rPr lang="en-US"/>
              <a:t> </a:t>
            </a:r>
          </a:p>
          <a:p>
            <a:r>
              <a:rPr lang="en-US"/>
              <a:t>and at their predetermined number of</a:t>
            </a:r>
          </a:p>
          <a:p>
            <a:r>
              <a:rPr lang="en-US"/>
              <a:t>steps in the environment the weights</a:t>
            </a:r>
          </a:p>
          <a:p>
            <a:r>
              <a:rPr lang="en-US"/>
              <a:t>from the q network are copied over to</a:t>
            </a:r>
          </a:p>
          <a:p>
            <a:r>
              <a:rPr lang="en-US"/>
              <a:t>the target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1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main difference is the method in</a:t>
            </a:r>
          </a:p>
          <a:p>
            <a:r>
              <a:rPr lang="en-US"/>
              <a:t>which q values are calculated for every</a:t>
            </a:r>
          </a:p>
          <a:p>
            <a:r>
              <a:rPr lang="en-US"/>
              <a:t>state action pair in normal q learning</a:t>
            </a:r>
          </a:p>
          <a:p>
            <a:r>
              <a:rPr lang="en-US"/>
              <a:t> </a:t>
            </a:r>
            <a:endParaRPr lang="en-US">
              <a:cs typeface="Calibri" panose="020F0502020204030204"/>
            </a:endParaRPr>
          </a:p>
          <a:p>
            <a:r>
              <a:rPr lang="en-US"/>
              <a:t>a q value table for every state action</a:t>
            </a:r>
          </a:p>
          <a:p>
            <a:r>
              <a:rPr lang="en-US"/>
              <a:t>pair is maintained so it maps each state</a:t>
            </a:r>
          </a:p>
          <a:p>
            <a:r>
              <a:rPr lang="en-US"/>
              <a:t>action pair to a q value</a:t>
            </a:r>
          </a:p>
          <a:p>
            <a:r>
              <a:rPr lang="en-US"/>
              <a:t> </a:t>
            </a:r>
            <a:endParaRPr lang="en-US">
              <a:cs typeface="Calibri" panose="020F0502020204030204"/>
            </a:endParaRPr>
          </a:p>
          <a:p>
            <a:r>
              <a:rPr lang="en-US"/>
              <a:t>whereas in deep q learning</a:t>
            </a:r>
            <a:endParaRPr lang="en-US">
              <a:cs typeface="Calibri" panose="020F0502020204030204"/>
            </a:endParaRPr>
          </a:p>
          <a:p>
            <a:r>
              <a:rPr lang="en-US"/>
              <a:t>we estimate q values with a neural network</a:t>
            </a:r>
          </a:p>
          <a:p>
            <a:r>
              <a:rPr lang="en-US"/>
              <a:t>so normal q learning can handle small</a:t>
            </a:r>
          </a:p>
          <a:p>
            <a:r>
              <a:rPr lang="en-US"/>
              <a:t>and discrete environments better whereas</a:t>
            </a:r>
          </a:p>
          <a:p>
            <a:r>
              <a:rPr lang="en-US"/>
              <a:t>deep q learning can handle continuous</a:t>
            </a:r>
          </a:p>
          <a:p>
            <a:r>
              <a:rPr lang="en-US"/>
              <a:t>actions and states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and in environments with infinite state</a:t>
            </a:r>
          </a:p>
          <a:p>
            <a:r>
              <a:rPr lang="en-US"/>
              <a:t>action pairs it's not feasible to</a:t>
            </a:r>
          </a:p>
          <a:p>
            <a:r>
              <a:rPr lang="en-US"/>
              <a:t>maintain a q value table so that's where</a:t>
            </a:r>
          </a:p>
          <a:p>
            <a:r>
              <a:rPr lang="en-US"/>
              <a:t>deep q learning solves this problem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3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using only images of the game being</a:t>
            </a:r>
          </a:p>
          <a:p>
            <a:r>
              <a:rPr lang="en-US"/>
              <a:t>played as our input to the q learning</a:t>
            </a:r>
            <a:endParaRPr lang="en-US">
              <a:cs typeface="Calibri"/>
            </a:endParaRPr>
          </a:p>
          <a:p>
            <a:r>
              <a:rPr lang="en-US"/>
              <a:t>algorithm so we are getting raw images</a:t>
            </a:r>
            <a:endParaRPr lang="en-US">
              <a:cs typeface="Calibri"/>
            </a:endParaRPr>
          </a:p>
          <a:p>
            <a:r>
              <a:rPr lang="en-US"/>
              <a:t>from the game actually being played and</a:t>
            </a:r>
            <a:endParaRPr lang="en-US">
              <a:cs typeface="Calibri"/>
            </a:endParaRPr>
          </a:p>
          <a:p>
            <a:r>
              <a:rPr lang="en-US"/>
              <a:t>we are going to process those. The images of </a:t>
            </a:r>
          </a:p>
          <a:p>
            <a:r>
              <a:rPr lang="en-US"/>
              <a:t>game that are being played are 210*160*3</a:t>
            </a:r>
            <a:endParaRPr lang="en-US">
              <a:cs typeface="Calibri"/>
            </a:endParaRPr>
          </a:p>
          <a:p>
            <a:r>
              <a:rPr lang="en-US"/>
              <a:t>they are </a:t>
            </a:r>
            <a:r>
              <a:rPr lang="en-US" err="1"/>
              <a:t>rgb</a:t>
            </a:r>
            <a:r>
              <a:rPr lang="en-US"/>
              <a:t> image inputs and we're going to</a:t>
            </a:r>
            <a:endParaRPr lang="en-US">
              <a:cs typeface="Calibri"/>
            </a:endParaRPr>
          </a:p>
          <a:p>
            <a:r>
              <a:rPr lang="en-US"/>
              <a:t>pre-process them to gray grayscale and cropped</a:t>
            </a:r>
            <a:endParaRPr lang="en-US">
              <a:cs typeface="Calibri"/>
            </a:endParaRPr>
          </a:p>
          <a:p>
            <a:r>
              <a:rPr lang="en-US"/>
              <a:t>version of them and then we are going to reduce </a:t>
            </a:r>
            <a:endParaRPr lang="en-US">
              <a:cs typeface="Calibri"/>
            </a:endParaRPr>
          </a:p>
          <a:p>
            <a:r>
              <a:rPr lang="en-US"/>
              <a:t>the size of the image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54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have a ball that is in air we</a:t>
            </a:r>
          </a:p>
          <a:p>
            <a:r>
              <a:rPr lang="en-US"/>
              <a:t>just take a still image of a ball in</a:t>
            </a:r>
            <a:endParaRPr lang="en-US">
              <a:cs typeface="Calibri"/>
            </a:endParaRPr>
          </a:p>
          <a:p>
            <a:r>
              <a:rPr lang="en-US"/>
              <a:t>motion we can't know if it's going up</a:t>
            </a:r>
            <a:endParaRPr lang="en-US">
              <a:cs typeface="Calibri"/>
            </a:endParaRPr>
          </a:p>
          <a:p>
            <a:r>
              <a:rPr lang="en-US"/>
              <a:t>down left or right that was a previous </a:t>
            </a:r>
          </a:p>
          <a:p>
            <a:r>
              <a:rPr lang="en-US"/>
              <a:t>problem we were having when training the</a:t>
            </a:r>
            <a:endParaRPr lang="en-US">
              <a:cs typeface="Calibri"/>
            </a:endParaRPr>
          </a:p>
          <a:p>
            <a:r>
              <a:rPr lang="en-US"/>
              <a:t>reinforcement learning agent. so by stacking </a:t>
            </a:r>
            <a:endParaRPr lang="en-US">
              <a:cs typeface="Calibri"/>
            </a:endParaRPr>
          </a:p>
          <a:p>
            <a:r>
              <a:rPr lang="en-US"/>
              <a:t>the four images together in a </a:t>
            </a:r>
            <a:r>
              <a:rPr lang="en-US" err="1"/>
              <a:t>satck</a:t>
            </a:r>
            <a:r>
              <a:rPr lang="en-US"/>
              <a:t> as a single</a:t>
            </a:r>
            <a:endParaRPr lang="en-US">
              <a:cs typeface="Calibri"/>
            </a:endParaRPr>
          </a:p>
          <a:p>
            <a:r>
              <a:rPr lang="en-US"/>
              <a:t>state </a:t>
            </a:r>
            <a:endParaRPr lang="en-US">
              <a:cs typeface="Calibri"/>
            </a:endParaRPr>
          </a:p>
          <a:p>
            <a:r>
              <a:rPr lang="en-US"/>
              <a:t>in the model and the convolutional layers </a:t>
            </a:r>
            <a:endParaRPr lang="en-US">
              <a:cs typeface="Calibri"/>
            </a:endParaRPr>
          </a:p>
          <a:p>
            <a:r>
              <a:rPr lang="en-US"/>
              <a:t>actually extracts the relative position of all </a:t>
            </a:r>
            <a:endParaRPr lang="en-US">
              <a:cs typeface="Calibri"/>
            </a:endParaRPr>
          </a:p>
          <a:p>
            <a:r>
              <a:rPr lang="en-US"/>
              <a:t>the balls and is able to find out the velocity </a:t>
            </a:r>
            <a:endParaRPr lang="en-US">
              <a:cs typeface="Calibri"/>
            </a:endParaRPr>
          </a:p>
          <a:p>
            <a:r>
              <a:rPr lang="en-US"/>
              <a:t>of the ball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5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Discount factor gamma is used in Q-learning update.</a:t>
            </a:r>
          </a:p>
          <a:p>
            <a:r>
              <a:rPr lang="en-US">
                <a:cs typeface="Calibri"/>
              </a:rPr>
              <a:t>For epsilon we have two values initial value and final value </a:t>
            </a:r>
          </a:p>
          <a:p>
            <a:endParaRPr lang="en-US">
              <a:cs typeface="Calibri"/>
            </a:endParaRPr>
          </a:p>
          <a:p>
            <a:r>
              <a:rPr lang="en-US"/>
              <a:t>Maximum steps of an episode.</a:t>
            </a:r>
            <a:endParaRPr lang="en-US">
              <a:cs typeface="Calibri"/>
            </a:endParaRPr>
          </a:p>
          <a:p>
            <a:r>
              <a:rPr lang="en-US"/>
              <a:t>Replay memory buffer : Size of the previous calculated transitions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Mini batch size : </a:t>
            </a:r>
            <a:r>
              <a:rPr lang="en-US"/>
              <a:t>Size of batch taken from replay buffer used for updating weights.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The frequency with which the model is trained.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The frequency with which the target network is updated.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10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in general we trained the final model for</a:t>
            </a:r>
            <a:endParaRPr lang="en-US">
              <a:cs typeface="Calibri"/>
            </a:endParaRPr>
          </a:p>
          <a:p>
            <a:r>
              <a:rPr lang="en-US"/>
              <a:t>over 2 hours and the model was still</a:t>
            </a:r>
            <a:endParaRPr lang="en-US">
              <a:cs typeface="Calibri"/>
            </a:endParaRPr>
          </a:p>
          <a:p>
            <a:r>
              <a:rPr lang="en-US"/>
              <a:t>not efficient as possible with more training </a:t>
            </a:r>
            <a:endParaRPr lang="en-US">
              <a:cs typeface="Calibri"/>
            </a:endParaRPr>
          </a:p>
          <a:p>
            <a:r>
              <a:rPr lang="en-US"/>
              <a:t>time we believe this model can perform better.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our future goal was to use the same</a:t>
            </a:r>
          </a:p>
          <a:p>
            <a:r>
              <a:rPr lang="en-US"/>
              <a:t>model to play other games on the </a:t>
            </a:r>
            <a:r>
              <a:rPr lang="en-US" err="1"/>
              <a:t>atari</a:t>
            </a:r>
            <a:endParaRPr lang="en-US">
              <a:cs typeface="Calibri"/>
            </a:endParaRPr>
          </a:p>
          <a:p>
            <a:r>
              <a:rPr lang="en-US"/>
              <a:t>2600 just like they do in the </a:t>
            </a:r>
            <a:r>
              <a:rPr lang="en-US" err="1"/>
              <a:t>deepmind</a:t>
            </a:r>
            <a:r>
              <a:rPr lang="en-US"/>
              <a:t> paper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3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 a quick overview of what our presentation is going to be about, first we will go over why we chose </a:t>
            </a:r>
            <a:r>
              <a:rPr lang="en-US" err="1"/>
              <a:t>atari</a:t>
            </a:r>
            <a:r>
              <a:rPr lang="en-US"/>
              <a:t> breakout and then what is deep q learning then how we actually apply deep q learning to our project the challenges and problems we faced and then finally our results and takeaways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3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about our motivation for choosing this project</a:t>
            </a:r>
          </a:p>
          <a:p>
            <a:r>
              <a:rPr lang="en-US"/>
              <a:t>a lot of us have been playing </a:t>
            </a:r>
            <a:r>
              <a:rPr lang="en-US" err="1"/>
              <a:t>atari</a:t>
            </a:r>
            <a:endParaRPr lang="en-US" err="1">
              <a:cs typeface="Calibri"/>
            </a:endParaRPr>
          </a:p>
          <a:p>
            <a:r>
              <a:rPr lang="en-US"/>
              <a:t>breakout ever since we were a kid and it is</a:t>
            </a:r>
            <a:endParaRPr lang="en-US">
              <a:cs typeface="Calibri"/>
            </a:endParaRPr>
          </a:p>
          <a:p>
            <a:r>
              <a:rPr lang="en-US"/>
              <a:t>a very popular </a:t>
            </a:r>
            <a:r>
              <a:rPr lang="en-US" err="1"/>
              <a:t>atari</a:t>
            </a:r>
            <a:r>
              <a:rPr lang="en-US"/>
              <a:t> game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9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in this game there's a lot of a</a:t>
            </a:r>
          </a:p>
          <a:p>
            <a:r>
              <a:rPr lang="en-US"/>
              <a:t>layer of bricks </a:t>
            </a:r>
            <a:r>
              <a:rPr lang="en-US" err="1"/>
              <a:t>I.e.,there</a:t>
            </a:r>
            <a:r>
              <a:rPr lang="en-US"/>
              <a:t> are </a:t>
            </a:r>
            <a:r>
              <a:rPr lang="en-US" err="1"/>
              <a:t>bricklines</a:t>
            </a:r>
            <a:r>
              <a:rPr lang="en-US"/>
              <a:t> on the top one</a:t>
            </a:r>
            <a:endParaRPr lang="en-US">
              <a:cs typeface="Calibri"/>
            </a:endParaRPr>
          </a:p>
          <a:p>
            <a:r>
              <a:rPr lang="en-US"/>
              <a:t>third of the screen and the goal is to</a:t>
            </a:r>
            <a:endParaRPr lang="en-US">
              <a:cs typeface="Calibri"/>
            </a:endParaRPr>
          </a:p>
          <a:p>
            <a:r>
              <a:rPr lang="en-US"/>
              <a:t>destroy them all by repeatedly bouncing</a:t>
            </a:r>
            <a:endParaRPr lang="en-US">
              <a:cs typeface="Calibri"/>
            </a:endParaRPr>
          </a:p>
          <a:p>
            <a:r>
              <a:rPr lang="en-US"/>
              <a:t>a ball off of a paddle, this game is rather</a:t>
            </a:r>
            <a:endParaRPr lang="en-US">
              <a:cs typeface="Calibri"/>
            </a:endParaRPr>
          </a:p>
          <a:p>
            <a:r>
              <a:rPr lang="en-US"/>
              <a:t>simple game, there is not very much</a:t>
            </a:r>
            <a:endParaRPr lang="en-US">
              <a:cs typeface="Calibri"/>
            </a:endParaRPr>
          </a:p>
          <a:p>
            <a:r>
              <a:rPr lang="en-US"/>
              <a:t>complications to it and the action space</a:t>
            </a:r>
            <a:endParaRPr lang="en-US">
              <a:cs typeface="Calibri"/>
            </a:endParaRPr>
          </a:p>
          <a:p>
            <a:r>
              <a:rPr lang="en-US"/>
              <a:t>is not huge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02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Coming to RL formulation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48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r>
              <a:rPr lang="en-US"/>
              <a:t>we are going to use the </a:t>
            </a:r>
            <a:r>
              <a:rPr lang="en-US" err="1"/>
              <a:t>openai</a:t>
            </a:r>
            <a:r>
              <a:rPr lang="en-US"/>
              <a:t> gym library </a:t>
            </a:r>
          </a:p>
          <a:p>
            <a:r>
              <a:rPr lang="en-US"/>
              <a:t>which provides a lot of environments for</a:t>
            </a:r>
            <a:endParaRPr lang="en-US">
              <a:cs typeface="Calibri"/>
            </a:endParaRPr>
          </a:p>
          <a:p>
            <a:r>
              <a:rPr lang="en-US"/>
              <a:t>actually simulating different games the </a:t>
            </a:r>
            <a:r>
              <a:rPr lang="en-US" err="1"/>
              <a:t>atari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game breakout is actually in there so it gives </a:t>
            </a:r>
            <a:endParaRPr lang="en-US">
              <a:cs typeface="Calibri"/>
            </a:endParaRPr>
          </a:p>
          <a:p>
            <a:r>
              <a:rPr lang="en-US"/>
              <a:t>us a really nice interface where we can focus</a:t>
            </a:r>
            <a:endParaRPr lang="en-US">
              <a:cs typeface="Calibri"/>
            </a:endParaRPr>
          </a:p>
          <a:p>
            <a:r>
              <a:rPr lang="en-US"/>
              <a:t>on uh the q learning algorithm rather</a:t>
            </a:r>
            <a:endParaRPr lang="en-US">
              <a:cs typeface="Calibri"/>
            </a:endParaRPr>
          </a:p>
          <a:p>
            <a:r>
              <a:rPr lang="en-US"/>
              <a:t>than uh actually implementing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16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As part of our literature survey We have reviewed a paper named "playing Atari with deep reinforcement learning " by deep mind where they have implemented DQN on 6 different </a:t>
            </a:r>
            <a:r>
              <a:rPr lang="en-US" err="1">
                <a:cs typeface="Calibri"/>
              </a:rPr>
              <a:t>atari</a:t>
            </a:r>
            <a:r>
              <a:rPr lang="en-US">
                <a:cs typeface="Calibri"/>
              </a:rPr>
              <a:t>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3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define deep q learning.it combines </a:t>
            </a:r>
          </a:p>
          <a:p>
            <a:r>
              <a:rPr lang="en-US"/>
              <a:t>concepts from reinforcement learning and</a:t>
            </a:r>
            <a:endParaRPr lang="en-US">
              <a:cs typeface="Calibri"/>
            </a:endParaRPr>
          </a:p>
          <a:p>
            <a:r>
              <a:rPr lang="en-US"/>
              <a:t>deep neural networks to decide what action </a:t>
            </a:r>
            <a:endParaRPr lang="en-US">
              <a:cs typeface="Calibri"/>
            </a:endParaRPr>
          </a:p>
          <a:p>
            <a:r>
              <a:rPr lang="en-US"/>
              <a:t>an agent should take in the environment.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in our project the state is an </a:t>
            </a:r>
            <a:r>
              <a:rPr lang="en-US" err="1"/>
              <a:t>rgb</a:t>
            </a:r>
            <a:r>
              <a:rPr lang="en-US"/>
              <a:t> image</a:t>
            </a:r>
            <a:endParaRPr lang="en-US">
              <a:cs typeface="Calibri"/>
            </a:endParaRPr>
          </a:p>
          <a:p>
            <a:r>
              <a:rPr lang="en-US"/>
              <a:t>of the game at a given frame</a:t>
            </a:r>
            <a:endParaRPr lang="en-US">
              <a:cs typeface="Calibri"/>
            </a:endParaRPr>
          </a:p>
          <a:p>
            <a:r>
              <a:rPr lang="en-US"/>
              <a:t>the current reward of a state and the</a:t>
            </a:r>
            <a:endParaRPr lang="en-US">
              <a:cs typeface="Calibri"/>
            </a:endParaRPr>
          </a:p>
          <a:p>
            <a:r>
              <a:rPr lang="en-US"/>
              <a:t>expected reward from taking an action</a:t>
            </a:r>
            <a:endParaRPr lang="en-US">
              <a:cs typeface="Calibri"/>
            </a:endParaRPr>
          </a:p>
          <a:p>
            <a:r>
              <a:rPr lang="en-US"/>
              <a:t>are combined in a weighted algorithm to</a:t>
            </a:r>
            <a:endParaRPr lang="en-US">
              <a:cs typeface="Calibri"/>
            </a:endParaRPr>
          </a:p>
          <a:p>
            <a:r>
              <a:rPr lang="en-US"/>
              <a:t>create a q value of each action</a:t>
            </a:r>
            <a:endParaRPr lang="en-US">
              <a:cs typeface="Calibri"/>
            </a:endParaRPr>
          </a:p>
          <a:p>
            <a:r>
              <a:rPr lang="en-US"/>
              <a:t>the action with the highest q value will</a:t>
            </a:r>
            <a:endParaRPr lang="en-US">
              <a:cs typeface="Calibri"/>
            </a:endParaRPr>
          </a:p>
          <a:p>
            <a:r>
              <a:rPr lang="en-US"/>
              <a:t>be the one taken at that step in the</a:t>
            </a:r>
            <a:endParaRPr lang="en-US">
              <a:cs typeface="Calibri"/>
            </a:endParaRPr>
          </a:p>
          <a:p>
            <a:r>
              <a:rPr lang="en-US"/>
              <a:t>game and this process repeats for the</a:t>
            </a:r>
            <a:endParaRPr lang="en-US">
              <a:cs typeface="Calibri"/>
            </a:endParaRPr>
          </a:p>
          <a:p>
            <a:r>
              <a:rPr lang="en-US"/>
              <a:t>entire game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11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you can see from the picture we have an </a:t>
            </a:r>
          </a:p>
          <a:p>
            <a:r>
              <a:rPr lang="en-US"/>
              <a:t>environment here we observe the state, pass </a:t>
            </a:r>
            <a:endParaRPr lang="en-US">
              <a:cs typeface="Calibri"/>
            </a:endParaRPr>
          </a:p>
          <a:p>
            <a:r>
              <a:rPr lang="en-US"/>
              <a:t>the state through the network calculate the </a:t>
            </a:r>
            <a:endParaRPr lang="en-US">
              <a:cs typeface="Calibri"/>
            </a:endParaRPr>
          </a:p>
          <a:p>
            <a:r>
              <a:rPr lang="en-US"/>
              <a:t>reward and based off that reward take an </a:t>
            </a:r>
            <a:endParaRPr lang="en-US">
              <a:cs typeface="Calibri"/>
            </a:endParaRPr>
          </a:p>
          <a:p>
            <a:r>
              <a:rPr lang="en-US"/>
              <a:t>action in the environment and this process</a:t>
            </a:r>
            <a:endParaRPr lang="en-US">
              <a:cs typeface="Calibri"/>
            </a:endParaRPr>
          </a:p>
          <a:p>
            <a:r>
              <a:rPr lang="en-US"/>
              <a:t>repeats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33B70-ACD9-40BE-AE6E-9DFA74010CC0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0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inforcement-learning-explained-visually-part-5-deep-q-networks-step-by-step-5a5317197f4b" TargetMode="External"/><Relationship Id="rId2" Type="http://schemas.openxmlformats.org/officeDocument/2006/relationships/hyperlink" Target="https://towardsdatascience.com/deep-q-learning-tutorial-mindqn-2a4c855abffc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Vibrant multicolour checkered floor design">
            <a:extLst>
              <a:ext uri="{FF2B5EF4-FFF2-40B4-BE49-F238E27FC236}">
                <a16:creationId xmlns:a16="http://schemas.microsoft.com/office/drawing/2014/main" id="{18E8D824-2772-60FB-751F-A1FB2D57A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798" r="-2" b="49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Atari Breakout using 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Deep Q-Learning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100">
                <a:solidFill>
                  <a:srgbClr val="FFFFFF"/>
                </a:solidFill>
                <a:cs typeface="Calibri" panose="020F0502020204030204"/>
              </a:rPr>
              <a:t>Team – Perfect Dealers</a:t>
            </a:r>
          </a:p>
          <a:p>
            <a:r>
              <a:rPr lang="en-US" sz="1100">
                <a:solidFill>
                  <a:srgbClr val="FFFFFF"/>
                </a:solidFill>
                <a:cs typeface="Calibri" panose="020F0502020204030204"/>
              </a:rPr>
              <a:t>K.Vishnu Sainadh – BL.EN.U4AIE19028</a:t>
            </a:r>
          </a:p>
          <a:p>
            <a:r>
              <a:rPr lang="en-US" sz="1100">
                <a:solidFill>
                  <a:srgbClr val="FFFFFF"/>
                </a:solidFill>
                <a:cs typeface="Calibri" panose="020F0502020204030204"/>
              </a:rPr>
              <a:t>K.Satwik - BL.EN.U4AIE19034</a:t>
            </a:r>
          </a:p>
          <a:p>
            <a:r>
              <a:rPr lang="en-US" sz="1100">
                <a:solidFill>
                  <a:srgbClr val="FFFFFF"/>
                </a:solidFill>
                <a:cs typeface="Calibri" panose="020F0502020204030204"/>
              </a:rPr>
              <a:t>V.Ashrith - BL.EN.U4AI19066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660E8-021F-54AB-9053-17172AB3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Architecture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AC7E2D1-C80D-D039-FAA4-8E9695AF5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173" y="2427541"/>
            <a:ext cx="883455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21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528FA-97F8-3761-76FA-6CD36E797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Optimizing the neural network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804996F8-8115-B7FC-9712-46C89603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6631" y="2427541"/>
            <a:ext cx="888363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88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E8CD-D7E6-9AAA-BACA-4F69F13B8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Q-Learning vs Deep Q-Learning</a:t>
            </a:r>
            <a:endParaRPr lang="en-US" sz="5200">
              <a:ea typeface="+mj-lt"/>
              <a:cs typeface="+mj-lt"/>
            </a:endParaRP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F2F38697-AFD9-3848-2E6E-EB5888C41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6769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282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53BB2CF9-D724-4031-A3C8-46C9654DD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89DAEB07-A1FC-48B8-9B97-85A3EAFEF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871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2B545-0579-2CC4-AF61-FD89428FE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087627"/>
            <a:ext cx="11043458" cy="3338069"/>
          </a:xfrm>
        </p:spPr>
        <p:txBody>
          <a:bodyPr anchor="ctr">
            <a:normAutofit/>
          </a:bodyPr>
          <a:lstStyle/>
          <a:p>
            <a:pPr algn="l"/>
            <a:r>
              <a:rPr lang="en-US" sz="8800">
                <a:cs typeface="Calibri Light"/>
              </a:rPr>
              <a:t>Applying Deep Q-Learning</a:t>
            </a:r>
            <a:endParaRPr lang="en-US" sz="8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0E084-DBB9-E31E-E1BE-2FD8244E1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5095701"/>
            <a:ext cx="11043458" cy="1197034"/>
          </a:xfrm>
        </p:spPr>
        <p:txBody>
          <a:bodyPr anchor="ctr">
            <a:normAutofit/>
          </a:bodyPr>
          <a:lstStyle/>
          <a:p>
            <a:pPr algn="l"/>
            <a:endParaRPr lang="en-US" sz="2800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FFC558B0-E15A-4439-964A-E116796B9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677" y="2081322"/>
            <a:ext cx="239982" cy="1340860"/>
            <a:chOff x="51677" y="2081322"/>
            <a:chExt cx="239982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6ED30F7C-0B80-4AF3-ABE5-6AB701D38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1129" y="26510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F22687A1-9733-486E-BD02-80578A0CE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624" y="26510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B01704A8-E938-423E-9FDB-9519D24E3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1129" y="25089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91149B4-3CAD-451F-AB8D-1ED6D7D0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624" y="25089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313271C8-C4C3-4B25-8E1F-11C0693A4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1129" y="23668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3228CA6D-E75C-45B5-A1B7-5E02CAE02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624" y="23668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3FDE651-896B-49A5-B70C-19B54EC13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1129" y="22247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C409F776-BA43-44E6-A22A-151A5136F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624" y="22247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846CA88-493D-4BC4-BD12-834B9CEF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1129" y="208262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D61E728B-8EC3-4C84-9150-06F5E7222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624" y="208262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4AAABEAB-E36B-4A29-9602-8F1AF3020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6879" y="336165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24F9C51E-864B-4E60-AF1D-E6A3098CA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0374" y="336165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0665AB40-0B54-4F21-B422-1F5C0EC0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6879" y="321953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D1B8FEAC-124D-4A04-8DC2-CD077ACE6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0374" y="321953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87566BE2-5047-4786-BE92-E80643CF6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6879" y="307742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143C62C9-F75F-44C3-BFBE-1A3334146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0374" y="307742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E4E1C4B8-2FA9-4AED-B66D-595405B15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6879" y="29353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A494CA6A-0021-4D21-A5BF-05BE30B8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0374" y="29353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AD5C6811-4EBA-49BA-AEA9-9A90CDC14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6879" y="27931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E9539E65-19A5-48E9-BCEA-DFA45E90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0374" y="27931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F2C2511-1962-4C4B-BB77-3E0B893A8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1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C1C4-0838-5FDB-563C-037F5474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Pre-processing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BB782-4F61-46C1-2893-3FAD3A455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Original RGB Image of size 210x160x3</a:t>
            </a:r>
          </a:p>
          <a:p>
            <a:pPr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Gray-scaled and Cropped</a:t>
            </a:r>
          </a:p>
          <a:p>
            <a:pPr>
              <a:spcBef>
                <a:spcPts val="0"/>
              </a:spcBef>
            </a:pPr>
            <a:r>
              <a:rPr lang="en-US" sz="2000">
                <a:ea typeface="+mn-lt"/>
                <a:cs typeface="+mn-lt"/>
              </a:rPr>
              <a:t>Processed Grey image of size 84x84x1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FC4082E-8616-B702-5779-34CEE889F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8" r="235"/>
          <a:stretch/>
        </p:blipFill>
        <p:spPr>
          <a:xfrm>
            <a:off x="1713542" y="2742397"/>
            <a:ext cx="2829611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Chart&#10;&#10;Description automatically generated">
            <a:extLst>
              <a:ext uri="{FF2B5EF4-FFF2-40B4-BE49-F238E27FC236}">
                <a16:creationId xmlns:a16="http://schemas.microsoft.com/office/drawing/2014/main" id="{977914DB-4CFD-9D6C-5E8E-F9DC260AB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652" y="2742397"/>
            <a:ext cx="3455999" cy="3291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39493-95E1-6D23-AFB9-8C246F5853FF}"/>
              </a:ext>
            </a:extLst>
          </p:cNvPr>
          <p:cNvSpPr txBox="1"/>
          <p:nvPr/>
        </p:nvSpPr>
        <p:spPr>
          <a:xfrm>
            <a:off x="2605414" y="589349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Original</a:t>
            </a:r>
            <a:endParaRPr lang="en-US" sz="24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29E36-1A66-FAB0-246E-2CE294F59BC8}"/>
              </a:ext>
            </a:extLst>
          </p:cNvPr>
          <p:cNvSpPr txBox="1"/>
          <p:nvPr/>
        </p:nvSpPr>
        <p:spPr>
          <a:xfrm>
            <a:off x="8419578" y="589349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Grey Scale</a:t>
            </a:r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90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EDE38-C95C-708F-9AD3-4FFAA557A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16" y="640823"/>
            <a:ext cx="3670376" cy="5583148"/>
          </a:xfrm>
        </p:spPr>
        <p:txBody>
          <a:bodyPr anchor="ctr">
            <a:normAutofit/>
          </a:bodyPr>
          <a:lstStyle/>
          <a:p>
            <a:r>
              <a:rPr lang="en-US" sz="4200">
                <a:cs typeface="Calibri Light"/>
              </a:rPr>
              <a:t>Pre-processing for simulating motion</a:t>
            </a:r>
            <a:endParaRPr lang="en-US" sz="42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4BA1F95-F466-552D-82B1-D43BC5E0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637776"/>
            <a:ext cx="6894576" cy="22924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09CB-9BE6-ECF5-A134-087028B4D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3211947"/>
            <a:ext cx="7165973" cy="21174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Calibri"/>
              </a:rPr>
              <a:t>Its almost impossible to get the velocity and acceleration from a still image of a ball in motion</a:t>
            </a:r>
          </a:p>
          <a:p>
            <a:r>
              <a:rPr lang="en-US" sz="2400">
                <a:cs typeface="Calibri"/>
              </a:rPr>
              <a:t>We can show previous frames to simulate motion</a:t>
            </a:r>
          </a:p>
          <a:p>
            <a:r>
              <a:rPr lang="en-US" sz="2400">
                <a:cs typeface="Calibri"/>
              </a:rPr>
              <a:t>We preprocess the Atari frames further by stacking previous frames further by stacking previous frames such that it has a shape of (84x84x4)</a:t>
            </a:r>
          </a:p>
        </p:txBody>
      </p:sp>
    </p:spTree>
    <p:extLst>
      <p:ext uri="{BB962C8B-B14F-4D97-AF65-F5344CB8AC3E}">
        <p14:creationId xmlns:p14="http://schemas.microsoft.com/office/powerpoint/2010/main" val="54933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EBE22-61DB-6580-28C9-3075AF2B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DL Implementation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B50A1-7E03-6ABF-CD48-970F85B89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96" y="2660904"/>
            <a:ext cx="5066981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CNN( Convolution Neural Network)</a:t>
            </a:r>
            <a:endParaRPr lang="en-US"/>
          </a:p>
          <a:p>
            <a:r>
              <a:rPr lang="en-US" sz="2200">
                <a:ea typeface="+mn-lt"/>
                <a:cs typeface="+mn-lt"/>
              </a:rPr>
              <a:t>Model makes the predictions for Q-values which are used to make an action.</a:t>
            </a:r>
            <a:endParaRPr lang="en-US" sz="2200"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F06FBF2-D97C-6F62-9219-5E4140E4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10275"/>
            <a:ext cx="5458968" cy="40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1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B5FA3-215D-2103-8705-ECF5439E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3400">
                <a:cs typeface="Calibri Light"/>
              </a:rPr>
              <a:t>Hyperparameters</a:t>
            </a:r>
            <a:endParaRPr lang="en-US" sz="340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18B105-02B2-C77A-57CB-56617293A1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171470"/>
              </p:ext>
            </p:extLst>
          </p:nvPr>
        </p:nvGraphicFramePr>
        <p:xfrm>
          <a:off x="4679333" y="755644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8190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AB524-980E-9715-1885-C52A8593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Hyperparameter - Gamma</a:t>
            </a:r>
            <a:endParaRPr lang="en-US" sz="5400" dirty="0">
              <a:cs typeface="Calibri Light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ADDCFF-98E6-286C-4722-3C7AE109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2216723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/>
            <a:r>
              <a:rPr lang="en-US" sz="1800" dirty="0"/>
              <a:t>Hyperparameter</a:t>
            </a:r>
            <a:r>
              <a:rPr lang="en-US" sz="2400" dirty="0"/>
              <a:t> value of 0.99 gives us the best results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1551655-87E4-BEAF-5F5A-C1404E2C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362" y="3076822"/>
            <a:ext cx="3758184" cy="2685964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A8F5AEE8-0721-8682-8EE3-67EC02520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648" y="3059833"/>
            <a:ext cx="3758184" cy="2620981"/>
          </a:xfrm>
          <a:prstGeom prst="rect">
            <a:avLst/>
          </a:prstGeom>
        </p:spPr>
      </p:pic>
      <p:pic>
        <p:nvPicPr>
          <p:cNvPr id="4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85DBCE8F-050D-6D2F-D538-87EA97158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85" y="3076079"/>
            <a:ext cx="3758184" cy="25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5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AADF3-EE99-5F68-E4AE-54725D95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Hyperparameter – Learning Rate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A09C95F-227D-708E-714E-67C5FE283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33" y="3403149"/>
            <a:ext cx="2832069" cy="2024072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5C4CCD71-E9F6-0AA0-7F6E-77F6F0D02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869" y="3399069"/>
            <a:ext cx="2832069" cy="2032233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15B40CAD-B10B-D170-2D60-B628BE5D9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993" y="3399069"/>
            <a:ext cx="2832069" cy="2032233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A078359C-1922-C19D-C429-5D36DBA47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920" y="3399069"/>
            <a:ext cx="2832069" cy="2032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9B2379-EF61-AE38-4136-8D5359BB4935}"/>
              </a:ext>
            </a:extLst>
          </p:cNvPr>
          <p:cNvSpPr txBox="1"/>
          <p:nvPr/>
        </p:nvSpPr>
        <p:spPr>
          <a:xfrm>
            <a:off x="643003" y="2521907"/>
            <a:ext cx="109999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Hyperparameter value of 0.001 gives us the best results</a:t>
            </a: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8568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EC64A-6617-1320-DFBE-3A955E8B2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45" r="25239" b="9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FFAFB-FE3F-F189-D973-C0275A63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5131-0222-5DF9-A02E-FE5A2B96F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To implement an AI to play Atari Breakout using Deep-Q-Learning</a:t>
            </a:r>
          </a:p>
          <a:p>
            <a:r>
              <a:rPr lang="en-US">
                <a:ea typeface="+mn-lt"/>
                <a:cs typeface="+mn-lt"/>
              </a:rPr>
              <a:t>Goals :</a:t>
            </a:r>
          </a:p>
          <a:p>
            <a:pPr lvl="1"/>
            <a:r>
              <a:rPr lang="en-US">
                <a:ea typeface="+mn-lt"/>
                <a:cs typeface="+mn-lt"/>
              </a:rPr>
              <a:t>To complete the game of breakout</a:t>
            </a:r>
          </a:p>
          <a:p>
            <a:pPr lvl="1"/>
            <a:r>
              <a:rPr lang="en-US">
                <a:ea typeface="+mn-lt"/>
                <a:cs typeface="+mn-lt"/>
              </a:rPr>
              <a:t>To minimize the time to complete the game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477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64389-B3C9-00BF-18CE-7C4A438F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395481"/>
            <a:ext cx="11003280" cy="9320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Hyperparameter – Update Frequency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0B6C5E-DDD9-4A13-9800-3D49EF4A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94960" y="73152"/>
            <a:chExt cx="1340860" cy="223819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1C5189C0-11B3-4F02-AD68-236B97A90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E340FE3F-D1C6-4F04-A6BC-02D884D51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3369AB0-38EF-4FA1-B421-5C1E1D5B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C1133C01-0CBD-4C88-B1FE-F2A0B5FC8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6BF3402E-C527-41D8-9CE6-610D0D5B8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C55FA82F-F553-43E0-8D6D-E7FD3C17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6ED163-A979-4CEB-ACD2-5EC30B0B5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5A2DEB9-F649-4444-8DEA-3B7C3F61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D72774A2-4D85-4587-B924-B0B969248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9F912DB-0537-4BEF-925D-68320382D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7A19C94-DD69-4CD7-9E6C-BB7E1375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B3DB7244-56D2-4F58-AF3C-8F94C3BAA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5B21E4F4-B76C-4450-A5E9-16228E34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77A6DBBF-BEC9-48F0-B79A-F4E16FCA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124B0717-5326-4BAF-ACD2-EAB61E02D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D936008B-7A70-4C98-8516-264904132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A52D630-68E6-4244-9512-2145F6C69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8951EAF5-C904-498D-8CD4-40F9DDEEE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E84EBEA-F60C-4F03-AFC9-97FDC7B0A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C7D1B797-2404-4431-8D75-FC8DF650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C5531FDF-F833-AFFE-886C-344AA4F1F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354" y="3580070"/>
            <a:ext cx="3794760" cy="2744913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2DF414F8-F2F5-ADA9-6237-AE5AE30FA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07" y="3578451"/>
            <a:ext cx="3794760" cy="2690232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0ABAA4D-3E16-5DD2-112E-2A97DFD82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69" y="3579842"/>
            <a:ext cx="3794760" cy="265749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68603-1315-480B-4DCE-C681FA7E06E0}"/>
              </a:ext>
            </a:extLst>
          </p:cNvPr>
          <p:cNvSpPr txBox="1"/>
          <p:nvPr/>
        </p:nvSpPr>
        <p:spPr>
          <a:xfrm>
            <a:off x="361167" y="2887249"/>
            <a:ext cx="113235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Hyperparameter value of 10 gives us the best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21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ED499-291B-51AD-BD38-805ACEEB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Challenges and problems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AF37B-4254-DD21-D617-E9353BAE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Replay Buffer problem</a:t>
            </a:r>
          </a:p>
          <a:p>
            <a:pPr lvl="1"/>
            <a:r>
              <a:rPr lang="en-US" sz="2000">
                <a:ea typeface="+mn-lt"/>
                <a:cs typeface="+mn-lt"/>
              </a:rPr>
              <a:t>Random sampling from replay buffer</a:t>
            </a:r>
          </a:p>
          <a:p>
            <a:pPr lvl="1"/>
            <a:r>
              <a:rPr lang="en-US" sz="2000">
                <a:ea typeface="+mn-lt"/>
                <a:cs typeface="+mn-lt"/>
              </a:rPr>
              <a:t>Network trained on still images</a:t>
            </a:r>
          </a:p>
          <a:p>
            <a:pPr lvl="1"/>
            <a:r>
              <a:rPr lang="en-US" sz="2000">
                <a:ea typeface="+mn-lt"/>
                <a:cs typeface="+mn-lt"/>
              </a:rPr>
              <a:t>Solution</a:t>
            </a:r>
          </a:p>
          <a:p>
            <a:pPr lvl="2"/>
            <a:r>
              <a:rPr lang="en-US">
                <a:ea typeface="+mn-lt"/>
                <a:cs typeface="+mn-lt"/>
              </a:rPr>
              <a:t>Group observations in a stack of 4 frames</a:t>
            </a:r>
          </a:p>
          <a:p>
            <a:r>
              <a:rPr lang="en-US">
                <a:ea typeface="+mn-lt"/>
                <a:cs typeface="+mn-lt"/>
              </a:rPr>
              <a:t>GPU</a:t>
            </a:r>
          </a:p>
          <a:p>
            <a:pPr lvl="1"/>
            <a:r>
              <a:rPr lang="en-US" sz="2000">
                <a:ea typeface="+mn-lt"/>
                <a:cs typeface="+mn-lt"/>
              </a:rPr>
              <a:t>For efficient computation GPU is required</a:t>
            </a:r>
          </a:p>
          <a:p>
            <a:pPr lvl="1"/>
            <a:endParaRPr lang="en-US" sz="1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1717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F1B-23BC-D1F0-44CE-19CD0E14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 and </a:t>
            </a:r>
            <a:r>
              <a:rPr lang="en-US">
                <a:ea typeface="+mj-lt"/>
                <a:cs typeface="+mj-lt"/>
              </a:rPr>
              <a:t>Future Scope</a:t>
            </a:r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94ECC0BF-0BB7-0939-30EC-6B79B1FF5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834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have successfully implemented DQN</a:t>
            </a:r>
          </a:p>
          <a:p>
            <a:r>
              <a:rPr lang="en-US">
                <a:ea typeface="+mn-lt"/>
                <a:cs typeface="+mn-lt"/>
              </a:rPr>
              <a:t>Our model can be further modified to work on all Atari environments</a:t>
            </a:r>
            <a:r>
              <a:rPr lang="en-US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07620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35276-2FBC-4F0D-A878-9D283EE3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E9708-C9B5-C135-8347-9590023C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https://towardsdatascience.com/deep-q-learning-tutorial-mindqn-2a4c855abffc</a:t>
            </a:r>
            <a:endParaRPr lang="en-US"/>
          </a:p>
          <a:p>
            <a:r>
              <a:rPr lang="en-US">
                <a:ea typeface="+mn-lt"/>
                <a:cs typeface="+mn-lt"/>
                <a:hlinkClick r:id="rId3"/>
              </a:rPr>
              <a:t>https://towardsdatascience.com/reinforcement-learning-explained-visually-part-5-deep-q-networks-step-by-step-5a5317197f4b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70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6F50D-13D1-051D-7AEF-9F53D2D26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>
                <a:cs typeface="Calibri Light"/>
              </a:rPr>
              <a:t>Thank you</a:t>
            </a:r>
            <a:endParaRPr lang="en-US" sz="7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579BC-A733-85E2-DC8F-586E9BE8B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19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4AA37-9083-2B18-99B0-7F46F320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Agenda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3422EB-7E88-D5F0-9A1C-CA09A5B49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670995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4" name="Graphic 344" descr="Head with gears outline">
            <a:extLst>
              <a:ext uri="{FF2B5EF4-FFF2-40B4-BE49-F238E27FC236}">
                <a16:creationId xmlns:a16="http://schemas.microsoft.com/office/drawing/2014/main" id="{2532BED7-4A6F-29FC-F602-971B38486C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34636" y="3358019"/>
            <a:ext cx="674318" cy="6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DE4F5-88E4-2CD2-1CBF-6DD9331CD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Why choose Atari Breakout?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063CA-C8DD-A974-5AC3-80D2AEE3A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63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AC4EB-F73D-677F-ECED-16CC1B00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Atari Breakout</a:t>
            </a:r>
            <a:endParaRPr lang="en-US" sz="540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E7AA880-B5B3-DB07-0D46-D9737BDA9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69" y="640080"/>
            <a:ext cx="4253102" cy="5577840"/>
          </a:xfrm>
          <a:prstGeom prst="rect">
            <a:avLst/>
          </a:pr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E61AA-7988-417C-D25A-633DFE9D3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Calibri"/>
                <a:cs typeface="Calibri"/>
              </a:rPr>
              <a:t>Simple controls</a:t>
            </a:r>
          </a:p>
          <a:p>
            <a:r>
              <a:rPr lang="en-US" sz="2200">
                <a:ea typeface="Calibri"/>
                <a:cs typeface="Calibri"/>
              </a:rPr>
              <a:t>Clear Objective</a:t>
            </a:r>
          </a:p>
          <a:p>
            <a:r>
              <a:rPr lang="en-US" sz="2200">
                <a:ea typeface="Calibri"/>
                <a:cs typeface="Calibri"/>
              </a:rPr>
              <a:t>Defined Rewards</a:t>
            </a:r>
          </a:p>
        </p:txBody>
      </p:sp>
    </p:spTree>
    <p:extLst>
      <p:ext uri="{BB962C8B-B14F-4D97-AF65-F5344CB8AC3E}">
        <p14:creationId xmlns:p14="http://schemas.microsoft.com/office/powerpoint/2010/main" val="389563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6C48F-CC2A-944B-3A00-3A663837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RL Formulation</a:t>
            </a:r>
            <a:endParaRPr 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FD91-06ED-35EF-473B-030B256C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Calibri"/>
              </a:rPr>
              <a:t>Agent : Deep Q-Network(DQN)</a:t>
            </a:r>
          </a:p>
          <a:p>
            <a:r>
              <a:rPr lang="en-US" sz="2200">
                <a:cs typeface="Calibri"/>
              </a:rPr>
              <a:t>States : A Stack of four consecutive grey scale images</a:t>
            </a:r>
            <a:endParaRPr lang="en-US"/>
          </a:p>
          <a:p>
            <a:r>
              <a:rPr lang="en-US" sz="2200">
                <a:cs typeface="Calibri"/>
              </a:rPr>
              <a:t>Actions : Four discrete actions</a:t>
            </a:r>
          </a:p>
          <a:p>
            <a:pPr lvl="1"/>
            <a:r>
              <a:rPr lang="en-US" sz="2200">
                <a:cs typeface="Calibri"/>
              </a:rPr>
              <a:t>NOOP – no operation</a:t>
            </a:r>
          </a:p>
          <a:p>
            <a:pPr lvl="1"/>
            <a:r>
              <a:rPr lang="en-US" sz="2200">
                <a:cs typeface="Calibri"/>
              </a:rPr>
              <a:t>FIRE – shoots the ball off the peddle</a:t>
            </a:r>
          </a:p>
          <a:p>
            <a:pPr lvl="1"/>
            <a:r>
              <a:rPr lang="en-US" sz="2200">
                <a:cs typeface="Calibri"/>
              </a:rPr>
              <a:t>LEFT – moves the paddle left</a:t>
            </a:r>
          </a:p>
          <a:p>
            <a:pPr lvl="1"/>
            <a:r>
              <a:rPr lang="en-US" sz="2200">
                <a:cs typeface="Calibri"/>
              </a:rPr>
              <a:t>RIGHT – moves the paddle right</a:t>
            </a:r>
          </a:p>
          <a:p>
            <a:r>
              <a:rPr lang="en-US" sz="2200">
                <a:cs typeface="Calibri"/>
              </a:rPr>
              <a:t>Rewards : +1 for hitting the bricks and 0 in all other cases</a:t>
            </a:r>
          </a:p>
        </p:txBody>
      </p:sp>
    </p:spTree>
    <p:extLst>
      <p:ext uri="{BB962C8B-B14F-4D97-AF65-F5344CB8AC3E}">
        <p14:creationId xmlns:p14="http://schemas.microsoft.com/office/powerpoint/2010/main" val="388731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FAFF-0AAC-21BC-10F5-1AC75747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err="1">
                <a:ea typeface="Calibri Light"/>
                <a:cs typeface="Calibri Light"/>
              </a:rPr>
              <a:t>OpenAI</a:t>
            </a:r>
            <a:r>
              <a:rPr lang="en-US">
                <a:ea typeface="Calibri Light"/>
                <a:cs typeface="Calibri Light"/>
              </a:rPr>
              <a:t> Gym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BF5E-560A-3B4C-CDD3-3B09CF080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Provides controllable game environments with a python interface</a:t>
            </a:r>
          </a:p>
          <a:p>
            <a:r>
              <a:rPr lang="en-US" sz="2000">
                <a:ea typeface="Calibri"/>
                <a:cs typeface="Calibri"/>
              </a:rPr>
              <a:t>Includes Atari games</a:t>
            </a:r>
          </a:p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97C202-B85B-CB65-FF19-B1ED47C4E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242" y="807593"/>
            <a:ext cx="4712571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52562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43236-2129-4C12-953D-AC9502576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ea typeface="Calibri Light"/>
                <a:cs typeface="Calibri Light"/>
              </a:rPr>
              <a:t>Literature survey</a:t>
            </a:r>
            <a:endParaRPr lang="en-US" sz="4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B9E48-AB3C-8F27-DD71-45964A91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ea typeface="Calibri"/>
                <a:cs typeface="Calibri"/>
              </a:rPr>
              <a:t>DeepMind</a:t>
            </a:r>
          </a:p>
          <a:p>
            <a:r>
              <a:rPr lang="en-US" sz="2200">
                <a:ea typeface="+mn-lt"/>
                <a:cs typeface="+mn-lt"/>
              </a:rPr>
              <a:t>Playing Atari with Deep Reinforcement Learning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8552FC-B494-0813-52EF-E6A1761E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73" y="2290936"/>
            <a:ext cx="7688062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5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86B08-947D-6F44-06FF-06EF2DC8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Deep Q-Learning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11931-DF6B-5641-59E2-9DA3781D7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Combines the concept of Reinforcement Learning and Deep Neural Networks</a:t>
            </a:r>
          </a:p>
          <a:p>
            <a:r>
              <a:rPr lang="en-US" sz="2400">
                <a:ea typeface="+mn-lt"/>
                <a:cs typeface="+mn-lt"/>
              </a:rPr>
              <a:t>In our project the state is a stack of four consecutive grey scale images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ea typeface="+mn-lt"/>
                <a:cs typeface="+mn-lt"/>
              </a:rPr>
              <a:t>The current reward of a state and the expected reward from taking an action are combined in a weighted algorithm to create a q value of each action. </a:t>
            </a:r>
          </a:p>
          <a:p>
            <a:r>
              <a:rPr lang="en-US" sz="2400">
                <a:ea typeface="+mn-lt"/>
                <a:cs typeface="+mn-lt"/>
              </a:rPr>
              <a:t>The action with the highest q value will be the one taken at that step in the game and this process repeats for the entire game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24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Atari Breakout using  Deep Q-Learning</vt:lpstr>
      <vt:lpstr>Problem Statement</vt:lpstr>
      <vt:lpstr>Agenda</vt:lpstr>
      <vt:lpstr>Why choose Atari Breakout?</vt:lpstr>
      <vt:lpstr>Atari Breakout</vt:lpstr>
      <vt:lpstr>RL Formulation</vt:lpstr>
      <vt:lpstr>OpenAI Gym</vt:lpstr>
      <vt:lpstr>Literature survey</vt:lpstr>
      <vt:lpstr>Deep Q-Learning</vt:lpstr>
      <vt:lpstr>System Architecture</vt:lpstr>
      <vt:lpstr>Optimizing the neural network</vt:lpstr>
      <vt:lpstr>Q-Learning vs Deep Q-Learning</vt:lpstr>
      <vt:lpstr>Applying Deep Q-Learning</vt:lpstr>
      <vt:lpstr>Pre-processing</vt:lpstr>
      <vt:lpstr>Pre-processing for simulating motion</vt:lpstr>
      <vt:lpstr>DL Implementation</vt:lpstr>
      <vt:lpstr>Hyperparameters</vt:lpstr>
      <vt:lpstr>Hyperparameter - Gamma</vt:lpstr>
      <vt:lpstr>Hyperparameter – Learning Rate</vt:lpstr>
      <vt:lpstr>Hyperparameter – Update Frequency</vt:lpstr>
      <vt:lpstr>Challenges and problems</vt:lpstr>
      <vt:lpstr>Results and Future Scope</vt:lpstr>
      <vt:lpstr>References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96</cp:revision>
  <dcterms:created xsi:type="dcterms:W3CDTF">2022-05-22T08:13:09Z</dcterms:created>
  <dcterms:modified xsi:type="dcterms:W3CDTF">2022-06-01T08:12:21Z</dcterms:modified>
</cp:coreProperties>
</file>